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1"/>
  </p:notesMasterIdLst>
  <p:handoutMasterIdLst>
    <p:handoutMasterId r:id="rId12"/>
  </p:handoutMasterIdLst>
  <p:sldIdLst>
    <p:sldId id="264" r:id="rId5"/>
    <p:sldId id="257" r:id="rId6"/>
    <p:sldId id="265" r:id="rId7"/>
    <p:sldId id="267" r:id="rId8"/>
    <p:sldId id="266" r:id="rId9"/>
    <p:sldId id="258" r:id="rId10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2" autoAdjust="0"/>
    <p:restoredTop sz="94713"/>
  </p:normalViewPr>
  <p:slideViewPr>
    <p:cSldViewPr snapToGrid="0">
      <p:cViewPr>
        <p:scale>
          <a:sx n="126" d="100"/>
          <a:sy n="126" d="100"/>
        </p:scale>
        <p:origin x="2000" y="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0C482F5-A83D-4200-BB6A-88D213B2C3B2}" type="datetimeFigureOut">
              <a:rPr lang="de-DE"/>
              <a:pPr>
                <a:defRPr/>
              </a:pPr>
              <a:t>12.11.24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41E754-C66F-43B3-B227-2B269D66F7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7667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0F6197-6DB9-4EDB-82E0-261E630822D9}" type="datetimeFigureOut">
              <a:rPr lang="de-DE"/>
              <a:pPr>
                <a:defRPr/>
              </a:pPr>
              <a:t>12.11.24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40E8B08-72E8-4E49-A194-6FC03B41BF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533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/>
          </a:p>
        </p:txBody>
      </p:sp>
      <p:sp>
        <p:nvSpPr>
          <p:cNvPr id="1331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6E557D-C4FF-447D-9056-94254653910F}" type="slidenum">
              <a:rPr lang="de-DE" altLang="de-DE" smtClean="0"/>
              <a:pPr eaLnBrk="1" hangingPunct="1"/>
              <a:t>2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0E8B08-72E8-4E49-A194-6FC03B41BF06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597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0E8B08-72E8-4E49-A194-6FC03B41BF06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61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26A7F1-0133-4B6D-B64E-78406E14DC8C}" type="slidenum">
              <a:rPr lang="de-DE" altLang="de-DE" smtClean="0"/>
              <a:pPr eaLnBrk="1" hangingPunct="1"/>
              <a:t>6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8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8000" y="2016000"/>
            <a:ext cx="8064000" cy="2520000"/>
          </a:xfrm>
        </p:spPr>
        <p:txBody>
          <a:bodyPr/>
          <a:lstStyle>
            <a:lvl1pPr algn="l">
              <a:defRPr sz="4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00" y="4608000"/>
            <a:ext cx="8064000" cy="1440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87338" y="6551613"/>
            <a:ext cx="8064500" cy="215900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>
                <a:solidFill>
                  <a:prstClr val="black"/>
                </a:solidFill>
              </a:rPr>
              <a:t>© FH AACHEN </a:t>
            </a:r>
            <a:r>
              <a:rPr lang="de-DE" altLang="de-DE">
                <a:solidFill>
                  <a:prstClr val="black"/>
                </a:solidFill>
              </a:rPr>
              <a:t>UNIVERSITY OF APPLIED SCIENCES  |  FACHBEREICH XXXXXX XXXXXXXXXXXXX  |  WWW.FH-AACHEN.DE</a:t>
            </a:r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3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anf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285750" y="1152525"/>
            <a:ext cx="80645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87338" y="6551613"/>
            <a:ext cx="8280400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tabLst>
                <a:tab pos="8077200" algn="r"/>
              </a:tabLst>
              <a:defRPr/>
            </a:pPr>
            <a:r>
              <a:rPr lang="de-DE" sz="800" b="1">
                <a:latin typeface="Verdana" pitchFamily="34" charset="0"/>
              </a:rPr>
              <a:t>© FH AACHEN </a:t>
            </a:r>
            <a:r>
              <a:rPr lang="de-DE" sz="800">
                <a:latin typeface="Verdana" pitchFamily="34" charset="0"/>
              </a:rPr>
              <a:t>UNIVERSITY OF APPLIED SCIENCES	</a:t>
            </a:r>
            <a:fld id="{2D1084BD-6262-4A22-BBB7-9ABD029A916E}" type="datetime4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12. November 2024</a:t>
            </a:fld>
            <a:r>
              <a:rPr lang="de-DE" sz="800">
                <a:latin typeface="Verdana" pitchFamily="34" charset="0"/>
              </a:rPr>
              <a:t>  |  </a:t>
            </a:r>
            <a:fld id="{5AA2B3AE-1895-45C1-9F88-89FE24281A0A}" type="slidenum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‹Nr.›</a:t>
            </a:fld>
            <a:endParaRPr lang="de-DE" sz="800">
              <a:latin typeface="Verdana" pitchFamily="34" charset="0"/>
            </a:endParaRPr>
          </a:p>
        </p:txBody>
      </p:sp>
      <p:pic>
        <p:nvPicPr>
          <p:cNvPr id="9" name="Grafik 9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4000" cy="720000"/>
          </a:xfr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288000" y="2016000"/>
            <a:ext cx="8064000" cy="433575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4800">
                <a:solidFill>
                  <a:schemeClr val="tx1"/>
                </a:solidFill>
                <a:latin typeface="Verdana" pitchFamily="34" charset="0"/>
              </a:defRPr>
            </a:lvl1pPr>
            <a:lvl2pPr marL="0" indent="0">
              <a:spcBef>
                <a:spcPts val="2000"/>
              </a:spcBef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723900" indent="-368300">
              <a:buFont typeface="Verdana" pitchFamily="34" charset="0"/>
              <a:buChar char="&gt;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0" indent="0">
              <a:spcBef>
                <a:spcPts val="1600"/>
              </a:spcBef>
              <a:buFontTx/>
              <a:buNone/>
              <a:defRPr sz="1600" baseline="0">
                <a:solidFill>
                  <a:schemeClr val="tx1"/>
                </a:solidFill>
                <a:latin typeface="Verdana" pitchFamily="34" charset="0"/>
              </a:defRPr>
            </a:lvl4pPr>
            <a:lvl5pPr marL="723900" indent="-368300">
              <a:buFont typeface="Verdana" pitchFamily="34" charset="0"/>
              <a:buChar char="&gt;"/>
              <a:defRPr sz="1600">
                <a:solidFill>
                  <a:schemeClr val="tx1"/>
                </a:solidFill>
                <a:latin typeface="Verdana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6595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285750" y="1152525"/>
            <a:ext cx="80645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287338" y="6551613"/>
            <a:ext cx="8280400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tabLst>
                <a:tab pos="8077200" algn="r"/>
              </a:tabLst>
              <a:defRPr/>
            </a:pPr>
            <a:r>
              <a:rPr lang="de-DE" sz="800" b="1">
                <a:latin typeface="Verdana" pitchFamily="34" charset="0"/>
              </a:rPr>
              <a:t>© FH AACHEN </a:t>
            </a:r>
            <a:r>
              <a:rPr lang="de-DE" sz="800">
                <a:latin typeface="Verdana" pitchFamily="34" charset="0"/>
              </a:rPr>
              <a:t>UNIVERSITY OF APPLIED SCIENCES	</a:t>
            </a:r>
            <a:fld id="{AA97D40F-9F3F-4063-9F86-F11BB4DC706F}" type="datetime4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12. November 2024</a:t>
            </a:fld>
            <a:r>
              <a:rPr lang="de-DE" sz="800">
                <a:latin typeface="Verdana" pitchFamily="34" charset="0"/>
              </a:rPr>
              <a:t>  |  </a:t>
            </a:r>
            <a:fld id="{8E565612-6B0B-47BA-9A27-C8BC7F68E94A}" type="slidenum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‹Nr.›</a:t>
            </a:fld>
            <a:endParaRPr lang="de-DE" sz="800">
              <a:latin typeface="Verdana" pitchFamily="34" charset="0"/>
            </a:endParaRPr>
          </a:p>
        </p:txBody>
      </p:sp>
      <p:pic>
        <p:nvPicPr>
          <p:cNvPr id="9" name="Grafik 9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4000" cy="720000"/>
          </a:xfr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288000" y="1295999"/>
            <a:ext cx="8064000" cy="504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0" indent="0">
              <a:spcBef>
                <a:spcPts val="2000"/>
              </a:spcBef>
              <a:buNone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723900" indent="-368300">
              <a:buFont typeface="Verdana" pitchFamily="34" charset="0"/>
              <a:buChar char="&gt;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0" indent="0">
              <a:spcBef>
                <a:spcPts val="1600"/>
              </a:spcBef>
              <a:buFontTx/>
              <a:buNone/>
              <a:defRPr sz="1600">
                <a:solidFill>
                  <a:schemeClr val="tx1"/>
                </a:solidFill>
                <a:latin typeface="Verdana" pitchFamily="34" charset="0"/>
              </a:defRPr>
            </a:lvl4pPr>
            <a:lvl5pPr marL="723900" indent="-368300">
              <a:buFont typeface="Verdana" pitchFamily="34" charset="0"/>
              <a:buChar char="&gt;"/>
              <a:defRPr sz="1600">
                <a:solidFill>
                  <a:schemeClr val="tx1"/>
                </a:solidFill>
                <a:latin typeface="Verdana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0429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285750" y="1152525"/>
            <a:ext cx="80645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287338" y="6551613"/>
            <a:ext cx="8280400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tabLst>
                <a:tab pos="8077200" algn="r"/>
              </a:tabLst>
              <a:defRPr/>
            </a:pPr>
            <a:r>
              <a:rPr lang="de-DE" sz="800" b="1">
                <a:latin typeface="Verdana" pitchFamily="34" charset="0"/>
              </a:rPr>
              <a:t>© FH AACHEN </a:t>
            </a:r>
            <a:r>
              <a:rPr lang="de-DE" sz="800">
                <a:latin typeface="Verdana" pitchFamily="34" charset="0"/>
              </a:rPr>
              <a:t>UNIVERSITY OF APPLIED SCIENCES	</a:t>
            </a:r>
            <a:fld id="{D5CBDA69-A35E-4381-A39D-912C25275E56}" type="datetime4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12. November 2024</a:t>
            </a:fld>
            <a:r>
              <a:rPr lang="de-DE" sz="800">
                <a:latin typeface="Verdana" pitchFamily="34" charset="0"/>
              </a:rPr>
              <a:t>  |  </a:t>
            </a:r>
            <a:fld id="{88CE292B-5762-4A23-A5B2-BDABB31B2F42}" type="slidenum">
              <a:rPr lang="de-DE" sz="800">
                <a:latin typeface="Verdana" pitchFamily="34" charset="0"/>
              </a:rPr>
              <a:pPr>
                <a:tabLst>
                  <a:tab pos="8077200" algn="r"/>
                </a:tabLst>
                <a:defRPr/>
              </a:pPr>
              <a:t>‹Nr.›</a:t>
            </a:fld>
            <a:endParaRPr lang="de-DE" sz="800">
              <a:latin typeface="Verdana" pitchFamily="34" charset="0"/>
            </a:endParaRPr>
          </a:p>
        </p:txBody>
      </p:sp>
      <p:pic>
        <p:nvPicPr>
          <p:cNvPr id="8" name="Grafik 9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8000" y="1296000"/>
            <a:ext cx="3888000" cy="5040000"/>
          </a:xfrm>
        </p:spPr>
        <p:txBody>
          <a:bodyPr/>
          <a:lstStyle>
            <a:lvl1pPr>
              <a:defRPr sz="2400"/>
            </a:lvl1pPr>
            <a:lvl2pPr marL="0" indent="12700">
              <a:spcBef>
                <a:spcPts val="2000"/>
              </a:spcBef>
              <a:defRPr sz="2400"/>
            </a:lvl2pPr>
            <a:lvl3pPr>
              <a:defRPr sz="2400" baseline="0"/>
            </a:lvl3pPr>
            <a:lvl4pPr marL="0" indent="0"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4000" cy="720000"/>
          </a:xfr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sz="half" idx="10"/>
          </p:nvPr>
        </p:nvSpPr>
        <p:spPr>
          <a:xfrm>
            <a:off x="4464000" y="1296000"/>
            <a:ext cx="3888000" cy="5040000"/>
          </a:xfrm>
        </p:spPr>
        <p:txBody>
          <a:bodyPr/>
          <a:lstStyle>
            <a:lvl1pPr>
              <a:defRPr sz="2400"/>
            </a:lvl1pPr>
            <a:lvl2pPr marL="0" indent="0">
              <a:spcBef>
                <a:spcPts val="2000"/>
              </a:spcBef>
              <a:defRPr sz="2400"/>
            </a:lvl2pPr>
            <a:lvl3pPr>
              <a:defRPr sz="2400"/>
            </a:lvl3pPr>
            <a:lvl4pPr marL="0" indent="0"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8243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3"/>
          <p:cNvCxnSpPr/>
          <p:nvPr/>
        </p:nvCxnSpPr>
        <p:spPr>
          <a:xfrm>
            <a:off x="287338" y="6516688"/>
            <a:ext cx="80645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8" descr="FHAAC_RGB_oBL-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287338"/>
            <a:ext cx="5794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8000" y="2016000"/>
            <a:ext cx="8064000" cy="2520000"/>
          </a:xfrm>
        </p:spPr>
        <p:txBody>
          <a:bodyPr/>
          <a:lstStyle>
            <a:lvl1pPr algn="l">
              <a:defRPr sz="16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87338" y="6551613"/>
            <a:ext cx="8064500" cy="215900"/>
          </a:xfrm>
        </p:spPr>
        <p:txBody>
          <a:bodyPr/>
          <a:lstStyle>
            <a:lvl1pPr algn="l"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>
                <a:solidFill>
                  <a:prstClr val="black"/>
                </a:solidFill>
              </a:rPr>
              <a:t>© FH AACHEN </a:t>
            </a:r>
            <a:r>
              <a:rPr lang="de-DE" altLang="de-DE">
                <a:solidFill>
                  <a:prstClr val="black"/>
                </a:solidFill>
              </a:rPr>
              <a:t>UNIVERSITY OF APPLIED SCIENCES  |  FACHBEREICH XXXXXXXXXXXXXXXXXXXXXXXXXXXXX |  WWW.FH-AACHEN.DE</a:t>
            </a:r>
          </a:p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4090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450F466-BBF2-4633-9154-1500CA4C57E8}" type="datetime4">
              <a:rPr lang="de-DE"/>
              <a:pPr>
                <a:defRPr/>
              </a:pPr>
              <a:t>12. November 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kumimoji="0" lang="de-DE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</a:rPr>
              <a:t>© FH AACHEN </a:t>
            </a: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</a:rPr>
              <a:t>UNIVERSITY OF APPLIED SCIENCES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90B3D03B-BD96-4A58-BB17-B7BDB6FC5D1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ts val="2400"/>
        </a:spcBef>
        <a:spcAft>
          <a:spcPct val="0"/>
        </a:spcAft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723900" indent="-355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&gt;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ts val="1600"/>
        </a:spcBef>
        <a:spcAft>
          <a:spcPct val="0"/>
        </a:spcAft>
        <a:buFont typeface="Arial" charset="0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723900" indent="-3683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&gt;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9732" y="1988839"/>
            <a:ext cx="8204373" cy="1440161"/>
          </a:xfrm>
        </p:spPr>
        <p:txBody>
          <a:bodyPr/>
          <a:lstStyle/>
          <a:p>
            <a:r>
              <a:rPr lang="de-DE" dirty="0">
                <a:solidFill>
                  <a:srgbClr val="00B1AC"/>
                </a:solidFill>
              </a:rPr>
              <a:t>SWE – Qualitätssicherung </a:t>
            </a:r>
            <a:br>
              <a:rPr lang="de-DE" dirty="0">
                <a:solidFill>
                  <a:srgbClr val="00B1AC"/>
                </a:solidFill>
              </a:rPr>
            </a:br>
            <a:r>
              <a:rPr lang="de-DE" sz="2500" dirty="0">
                <a:solidFill>
                  <a:srgbClr val="00B1AC"/>
                </a:solidFill>
              </a:rPr>
              <a:t>Website Horst-Schlämmer-Gedächtnis-Gymnasium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>
                <a:solidFill>
                  <a:prstClr val="black"/>
                </a:solidFill>
              </a:rPr>
              <a:t>© FH AACHEN </a:t>
            </a:r>
            <a:r>
              <a:rPr lang="de-DE" altLang="de-DE">
                <a:solidFill>
                  <a:prstClr val="black"/>
                </a:solidFill>
              </a:rPr>
              <a:t>UNIVERSITY OF APPLIED SCIENCES  |  FACHBEREICH ELEKTROTECHNIK UND INFORMATIONSTECHNIK  |  WWW.FH-AACHEN.DE</a:t>
            </a:r>
          </a:p>
          <a:p>
            <a:pPr>
              <a:defRPr/>
            </a:pPr>
            <a:endParaRPr lang="de-DE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4FD25DE-23ED-4960-9005-C4F9003D8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026310"/>
            <a:ext cx="8063838" cy="576064"/>
          </a:xfrm>
        </p:spPr>
        <p:txBody>
          <a:bodyPr/>
          <a:lstStyle/>
          <a:p>
            <a:r>
              <a:rPr lang="de-DE" dirty="0"/>
              <a:t>13.11.2024, Gruppe B1 (A)</a:t>
            </a:r>
          </a:p>
        </p:txBody>
      </p:sp>
    </p:spTree>
    <p:extLst>
      <p:ext uri="{BB962C8B-B14F-4D97-AF65-F5344CB8AC3E}">
        <p14:creationId xmlns:p14="http://schemas.microsoft.com/office/powerpoint/2010/main" val="308327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6"/>
          <p:cNvSpPr>
            <a:spLocks noGrp="1"/>
          </p:cNvSpPr>
          <p:nvPr>
            <p:ph type="title"/>
          </p:nvPr>
        </p:nvSpPr>
        <p:spPr>
          <a:xfrm>
            <a:off x="287338" y="287338"/>
            <a:ext cx="8064500" cy="720725"/>
          </a:xfrm>
        </p:spPr>
        <p:txBody>
          <a:bodyPr/>
          <a:lstStyle/>
          <a:p>
            <a:r>
              <a:rPr lang="de-DE" altLang="de-DE"/>
              <a:t>Inhaltsverzeichnis</a:t>
            </a:r>
          </a:p>
        </p:txBody>
      </p:sp>
      <p:sp>
        <p:nvSpPr>
          <p:cNvPr id="8195" name="Inhaltsplatzhalter 7"/>
          <p:cNvSpPr>
            <a:spLocks noGrp="1"/>
          </p:cNvSpPr>
          <p:nvPr>
            <p:ph idx="1"/>
          </p:nvPr>
        </p:nvSpPr>
        <p:spPr>
          <a:xfrm>
            <a:off x="317500" y="1360488"/>
            <a:ext cx="8064500" cy="5040312"/>
          </a:xfrm>
        </p:spPr>
        <p:txBody>
          <a:bodyPr/>
          <a:lstStyle/>
          <a:p>
            <a:pPr lvl="0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>
                <a:solidFill>
                  <a:prstClr val="black"/>
                </a:solidFill>
              </a:rPr>
              <a:t>Code-Reviews</a:t>
            </a:r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>
                <a:solidFill>
                  <a:prstClr val="black"/>
                </a:solidFill>
              </a:rPr>
              <a:t>Codequalität</a:t>
            </a:r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>
                <a:solidFill>
                  <a:prstClr val="black"/>
                </a:solidFill>
              </a:rPr>
              <a:t>Manuelle Tests</a:t>
            </a:r>
            <a:endParaRPr lang="de-DE" altLang="de-DE" dirty="0"/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altLang="de-DE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B2A0EB-D55F-B516-4F11-32409886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Code-Reviews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65B965E-7A40-3452-9093-39C1041F1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080" y="1295999"/>
            <a:ext cx="5303520" cy="5040000"/>
          </a:xfrm>
        </p:spPr>
        <p:txBody>
          <a:bodyPr/>
          <a:lstStyle/>
          <a:p>
            <a:r>
              <a:rPr lang="de-DE" sz="2800" b="1" dirty="0"/>
              <a:t>Ablauf: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Nach Abschluss eines Features: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de-DE" b="1" dirty="0" err="1"/>
              <a:t>Merge</a:t>
            </a:r>
            <a:r>
              <a:rPr lang="de-DE" b="1" dirty="0"/>
              <a:t> Request </a:t>
            </a:r>
            <a:r>
              <a:rPr lang="de-DE" dirty="0"/>
              <a:t>erstellen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de-DE" b="1" dirty="0"/>
              <a:t>Code Reviews </a:t>
            </a:r>
            <a:r>
              <a:rPr lang="de-DE" dirty="0"/>
              <a:t>durch das Team</a:t>
            </a:r>
            <a:endParaRPr lang="de-DE" sz="2800" dirty="0"/>
          </a:p>
          <a:p>
            <a:endParaRPr lang="de-DE" b="1" dirty="0"/>
          </a:p>
          <a:p>
            <a:endParaRPr lang="de-DE" b="1" dirty="0"/>
          </a:p>
          <a:p>
            <a:r>
              <a:rPr lang="de-DE" sz="2800" b="1" dirty="0"/>
              <a:t>Vorteile: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Frühzeitige </a:t>
            </a:r>
            <a:r>
              <a:rPr lang="de-DE" b="1" dirty="0"/>
              <a:t>Fehlererkennung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Förderung von </a:t>
            </a:r>
            <a:r>
              <a:rPr lang="de-DE" b="1" dirty="0"/>
              <a:t>Wissensaustausch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Einheitliche </a:t>
            </a:r>
            <a:r>
              <a:rPr lang="de-DE" b="1" dirty="0"/>
              <a:t>Codequalität</a:t>
            </a:r>
          </a:p>
        </p:txBody>
      </p:sp>
      <p:pic>
        <p:nvPicPr>
          <p:cNvPr id="8" name="Grafik 7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47E4F801-E99A-3454-8998-A8F3DC404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4879"/>
            <a:ext cx="33152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3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CBF75-958F-8033-69A7-D00BC5559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Codequalität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FEA5CD-690B-DB70-906F-D599AE86E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Vermeidung von Code-Duplikaten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Wiedervendbarkeit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Reduzierung </a:t>
            </a:r>
            <a:r>
              <a:rPr lang="de-DE" i="1" dirty="0"/>
              <a:t>“technischer Schulden“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endParaRPr lang="de-DE" i="1" dirty="0"/>
          </a:p>
          <a:p>
            <a:r>
              <a:rPr lang="de-DE" b="1" dirty="0" err="1"/>
              <a:t>Refactoring</a:t>
            </a:r>
            <a:endParaRPr lang="de-DE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Lesbarkeit und Wartbarkeit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Entfernung überflüssiger oder veralteter Codeblöcke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b="1" dirty="0"/>
              <a:t>Codestyle-Richtlinien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Einheitlicher Stil (Default </a:t>
            </a:r>
            <a:r>
              <a:rPr lang="de-DE" dirty="0" err="1"/>
              <a:t>PHPStorm</a:t>
            </a:r>
            <a:r>
              <a:rPr lang="de-DE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Konsistenz in Struktur und Namensgebung</a:t>
            </a:r>
          </a:p>
        </p:txBody>
      </p:sp>
    </p:spTree>
    <p:extLst>
      <p:ext uri="{BB962C8B-B14F-4D97-AF65-F5344CB8AC3E}">
        <p14:creationId xmlns:p14="http://schemas.microsoft.com/office/powerpoint/2010/main" val="101495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2D7B1D-3079-B435-1BFC-0E9476C5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Manuelle Tests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D5A883-FCAF-9308-1872-45ADDDBB0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00" y="1295998"/>
            <a:ext cx="8064000" cy="5379121"/>
          </a:xfrm>
        </p:spPr>
        <p:txBody>
          <a:bodyPr/>
          <a:lstStyle/>
          <a:p>
            <a:r>
              <a:rPr lang="de-DE" b="1" dirty="0"/>
              <a:t>Visuelle Überprüfung der Webseite: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Basis sind Akzeptanzkriterien mit Fokus auf: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de-DE" dirty="0"/>
              <a:t>Einheitliches Design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de-DE" dirty="0"/>
              <a:t>Funktionalität und Benutzererfahrung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b="1" dirty="0"/>
              <a:t>Fragebogen zur Testdokumentation: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Prüfer füllt Fragebogen aus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Feedback-Schleife zur Verbesserung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b="1" dirty="0"/>
              <a:t>Automatisierte Tests: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Nicht im Fokus, denn: 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de-DE" dirty="0"/>
              <a:t>Webseite statisch (HTML, CSS, PHP)</a:t>
            </a:r>
          </a:p>
          <a:p>
            <a:pPr marL="1066800" lvl="2" indent="-342900">
              <a:buFont typeface="Arial" panose="020B0604020202020204" pitchFamily="34" charset="0"/>
              <a:buChar char="•"/>
            </a:pPr>
            <a:r>
              <a:rPr lang="de-DE" dirty="0"/>
              <a:t>Arbeitsaufwand zu hoch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257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5"/>
          <p:cNvSpPr>
            <a:spLocks noGrp="1"/>
          </p:cNvSpPr>
          <p:nvPr>
            <p:ph type="ctrTitle"/>
          </p:nvPr>
        </p:nvSpPr>
        <p:spPr>
          <a:xfrm>
            <a:off x="539750" y="4076737"/>
            <a:ext cx="8064500" cy="1584176"/>
          </a:xfrm>
        </p:spPr>
        <p:txBody>
          <a:bodyPr/>
          <a:lstStyle/>
          <a:p>
            <a:r>
              <a:rPr lang="de-DE" altLang="de-DE"/>
              <a:t>FH Aachen </a:t>
            </a:r>
            <a:br>
              <a:rPr lang="de-DE" altLang="de-DE"/>
            </a:br>
            <a:r>
              <a:rPr lang="de-DE" altLang="de-DE"/>
              <a:t>Fachbereich Elektrotechnik und Informationstechnik</a:t>
            </a:r>
            <a:br>
              <a:rPr lang="de-DE" altLang="de-DE"/>
            </a:br>
            <a:br>
              <a:rPr lang="de-DE" altLang="de-DE"/>
            </a:br>
            <a:r>
              <a:rPr lang="de-DE" altLang="de-DE"/>
              <a:t>SWE – Gruppe B1 (A)</a:t>
            </a:r>
            <a:br>
              <a:rPr lang="de-DE" altLang="de-DE"/>
            </a:br>
            <a:br>
              <a:rPr lang="de-DE" altLang="de-DE"/>
            </a:br>
            <a:r>
              <a:rPr lang="de-DE" altLang="de-DE"/>
              <a:t>www.fh-aachen.de</a:t>
            </a: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>
                <a:solidFill>
                  <a:prstClr val="black"/>
                </a:solidFill>
              </a:rPr>
              <a:t>© FH AACHEN </a:t>
            </a:r>
            <a:r>
              <a:rPr lang="de-DE" altLang="de-DE" dirty="0">
                <a:solidFill>
                  <a:prstClr val="black"/>
                </a:solidFill>
              </a:rPr>
              <a:t>UNIVERSITY OF APPLIED SCIENCES  |  FACHBEREICH ELEKTROTECHNIK UND INFORMATIONSTECHNIK  |  WWW.FH-AACHEN.DE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CE6BCE5-4C9D-42AD-BF8C-E86134F5B254}"/>
              </a:ext>
            </a:extLst>
          </p:cNvPr>
          <p:cNvSpPr txBox="1">
            <a:spLocks/>
          </p:cNvSpPr>
          <p:nvPr/>
        </p:nvSpPr>
        <p:spPr bwMode="auto">
          <a:xfrm>
            <a:off x="3654010" y="2541413"/>
            <a:ext cx="1835980" cy="64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3200" dirty="0">
                <a:solidFill>
                  <a:srgbClr val="00B1AC"/>
                </a:solidFill>
              </a:rPr>
              <a:t>Fragen?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orlage_Powerpoint_2010">
  <a:themeElements>
    <a:clrScheme name="FHAAC Farben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FHAAC Schrif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304B4D7EA72E4FAD5657036FA1D518" ma:contentTypeVersion="5" ma:contentTypeDescription="Ein neues Dokument erstellen." ma:contentTypeScope="" ma:versionID="8b3024542f6f54d6566203ef6cde61d0">
  <xsd:schema xmlns:xsd="http://www.w3.org/2001/XMLSchema" xmlns:xs="http://www.w3.org/2001/XMLSchema" xmlns:p="http://schemas.microsoft.com/office/2006/metadata/properties" xmlns:ns3="c5f773cb-4f3f-49ef-8641-38218f43023e" targetNamespace="http://schemas.microsoft.com/office/2006/metadata/properties" ma:root="true" ma:fieldsID="226e0c3f1a025d06cbdc5aa71acd1383" ns3:_="">
    <xsd:import namespace="c5f773cb-4f3f-49ef-8641-38218f43023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773cb-4f3f-49ef-8641-38218f43023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350691-1183-43CE-8E32-8036478499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7C2952-9BCF-453A-8436-EC6CD65B4C88}">
  <ds:schemaRefs>
    <ds:schemaRef ds:uri="c5f773cb-4f3f-49ef-8641-38218f43023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3F1060F-2C61-4BCA-8F0E-A6E2AF1D6FEF}">
  <ds:schemaRefs>
    <ds:schemaRef ds:uri="c5f773cb-4f3f-49ef-8641-38218f4302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Pitch-2024-10-23</Template>
  <TotalTime>0</TotalTime>
  <Words>190</Words>
  <Application>Microsoft Macintosh PowerPoint</Application>
  <PresentationFormat>Bildschirmpräsentation (4:3)</PresentationFormat>
  <Paragraphs>53</Paragraphs>
  <Slides>6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Vorlage_Powerpoint_2010</vt:lpstr>
      <vt:lpstr>SWE – Qualitätssicherung  Website Horst-Schlämmer-Gedächtnis-Gymnasium</vt:lpstr>
      <vt:lpstr>Inhaltsverzeichnis</vt:lpstr>
      <vt:lpstr>Code-Reviews</vt:lpstr>
      <vt:lpstr>Codequalität</vt:lpstr>
      <vt:lpstr>Manuelle Tests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Projekt-Pitch  Website Horst-Schlämmer-Gedächtnis-Gymnasium</dc:title>
  <dc:creator>Richenzhagen, Nathan</dc:creator>
  <cp:lastModifiedBy>Blommel, Eric</cp:lastModifiedBy>
  <cp:revision>4</cp:revision>
  <dcterms:created xsi:type="dcterms:W3CDTF">2024-10-23T11:48:32Z</dcterms:created>
  <dcterms:modified xsi:type="dcterms:W3CDTF">2024-11-12T10:54:08Z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0x010100ED304B4D7EA72E4FAD5657036FA1D518</vt:lpwstr>
  </property>
</Properties>
</file>