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_rels/notesSlide2.xml.rels" ContentType="application/vnd.openxmlformats-package.relationships+xml"/>
  <Override PartName="/ppt/notesSlides/_rels/notesSlide9.xml.rels" ContentType="application/vnd.openxmlformats-package.relationships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1.jpeg" ContentType="image/jpeg"/>
  <Override PartName="/ppt/media/image2.jpeg" ContentType="image/jpeg"/>
  <Override PartName="/ppt/media/image3.jpeg" ContentType="image/jpeg"/>
  <Override PartName="/ppt/media/image5.png" ContentType="image/png"/>
  <Override PartName="/ppt/media/image4.jpeg" ContentType="image/jpe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/>
  <p:notesSz cx="6797675" cy="9926638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de-DE" sz="4400" spc="-1" strike="noStrike">
                <a:latin typeface="Arial"/>
              </a:rPr>
              <a:t>Folie mittels Klicken verschieben</a:t>
            </a:r>
            <a:endParaRPr b="0" lang="de-DE" sz="4400" spc="-1" strike="noStrike"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de-DE" sz="2000" spc="-1" strike="noStrike">
                <a:latin typeface="Arial"/>
              </a:rPr>
              <a:t>Format der Notizen mittels Klicken bearbeiten</a:t>
            </a:r>
            <a:endParaRPr b="0" lang="de-DE" sz="2000" spc="-1" strike="noStrike"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de-DE" sz="1400" spc="-1" strike="noStrike">
                <a:latin typeface="Times New Roman"/>
              </a:rPr>
              <a:t>&lt;Kopfzeile&gt;</a:t>
            </a:r>
            <a:endParaRPr b="0" lang="de-DE" sz="1400" spc="-1" strike="noStrike">
              <a:latin typeface="Times New Roman"/>
            </a:endParaRPr>
          </a:p>
        </p:txBody>
      </p:sp>
      <p:sp>
        <p:nvSpPr>
          <p:cNvPr id="171" name="PlaceHolder 4"/>
          <p:cNvSpPr>
            <a:spLocks noGrp="1"/>
          </p:cNvSpPr>
          <p:nvPr>
            <p:ph type="dt" idx="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de-DE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de-DE" sz="1400" spc="-1" strike="noStrike">
                <a:latin typeface="Times New Roman"/>
              </a:rPr>
              <a:t>&lt;Datum/Uhrzeit&gt;</a:t>
            </a:r>
            <a:endParaRPr b="0" lang="de-DE" sz="1400" spc="-1" strike="noStrike">
              <a:latin typeface="Times New Roman"/>
            </a:endParaRPr>
          </a:p>
        </p:txBody>
      </p:sp>
      <p:sp>
        <p:nvSpPr>
          <p:cNvPr id="172" name="PlaceHolder 5"/>
          <p:cNvSpPr>
            <a:spLocks noGrp="1"/>
          </p:cNvSpPr>
          <p:nvPr>
            <p:ph type="ft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de-DE" sz="1400" spc="-1" strike="noStrike">
                <a:latin typeface="Times New Roman"/>
              </a:defRPr>
            </a:lvl1pPr>
          </a:lstStyle>
          <a:p>
            <a:r>
              <a:rPr b="0" lang="de-DE" sz="1400" spc="-1" strike="noStrike">
                <a:latin typeface="Times New Roman"/>
              </a:rPr>
              <a:t>&lt;Fußzeile&gt;</a:t>
            </a:r>
            <a:endParaRPr b="0" lang="de-DE" sz="1400" spc="-1" strike="noStrike">
              <a:latin typeface="Times New Roman"/>
            </a:endParaRPr>
          </a:p>
        </p:txBody>
      </p:sp>
      <p:sp>
        <p:nvSpPr>
          <p:cNvPr id="173" name="PlaceHolder 6"/>
          <p:cNvSpPr>
            <a:spLocks noGrp="1"/>
          </p:cNvSpPr>
          <p:nvPr>
            <p:ph type="sldNum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de-DE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D7FE07D8-FC1B-4422-BC4E-8D961F566EE2}" type="slidenum">
              <a:rPr b="0" lang="de-DE" sz="1400" spc="-1" strike="noStrike">
                <a:latin typeface="Times New Roman"/>
              </a:rPr>
              <a:t>&lt;Foliennummer&gt;</a:t>
            </a:fld>
            <a:endParaRPr b="0" lang="de-DE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sldImg"/>
          </p:nvPr>
        </p:nvSpPr>
        <p:spPr>
          <a:xfrm>
            <a:off x="917640" y="744480"/>
            <a:ext cx="4961880" cy="3722040"/>
          </a:xfrm>
          <a:prstGeom prst="rect">
            <a:avLst/>
          </a:prstGeom>
          <a:ln w="0">
            <a:noFill/>
          </a:ln>
        </p:spPr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160" cy="44665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endParaRPr b="0" lang="de-DE" sz="2000" spc="-1" strike="noStrike"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sldNum" idx="8"/>
          </p:nvPr>
        </p:nvSpPr>
        <p:spPr>
          <a:xfrm>
            <a:off x="3849840" y="9428040"/>
            <a:ext cx="2945520" cy="496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de-DE" sz="1200" spc="-1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93B6218-988F-4EB9-ADB0-B19BF1AAAC54}" type="slidenum">
              <a:rPr b="0" lang="de-DE" sz="1200" spc="-1" strike="noStrike">
                <a:solidFill>
                  <a:srgbClr val="000000"/>
                </a:solidFill>
                <a:latin typeface="Arial"/>
              </a:rPr>
              <a:t>&lt;Foliennummer&gt;</a:t>
            </a:fld>
            <a:endParaRPr b="0" lang="de-DE" sz="1200" spc="-1" strike="noStrike"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sldImg"/>
          </p:nvPr>
        </p:nvSpPr>
        <p:spPr>
          <a:xfrm>
            <a:off x="917640" y="744480"/>
            <a:ext cx="4961880" cy="3722040"/>
          </a:xfrm>
          <a:prstGeom prst="rect">
            <a:avLst/>
          </a:prstGeom>
          <a:ln w="0">
            <a:noFill/>
          </a:ln>
        </p:spPr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160" cy="44665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endParaRPr b="0" lang="de-DE" sz="2000" spc="-1" strike="noStrike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sldNum" idx="9"/>
          </p:nvPr>
        </p:nvSpPr>
        <p:spPr>
          <a:xfrm>
            <a:off x="3849840" y="9428040"/>
            <a:ext cx="2945520" cy="496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de-DE" sz="1200" spc="-1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0AD5708-A288-4209-9E44-0F23BA5C65DE}" type="slidenum">
              <a:rPr b="0" lang="de-DE" sz="1200" spc="-1" strike="noStrike">
                <a:solidFill>
                  <a:srgbClr val="000000"/>
                </a:solidFill>
                <a:latin typeface="Arial"/>
              </a:rPr>
              <a:t>&lt;Foliennummer&gt;</a:t>
            </a:fld>
            <a:endParaRPr b="0" lang="de-DE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25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6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4400" spc="-1" strike="noStrike"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6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16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erade Verbindung 3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Gerade Verbindung 4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Grafik 8" descr="FHAAC_RGB_oBL-r.jpg"/>
          <p:cNvPicPr/>
          <p:nvPr/>
        </p:nvPicPr>
        <p:blipFill>
          <a:blip r:embed="rId2"/>
          <a:stretch/>
        </p:blipFill>
        <p:spPr>
          <a:xfrm>
            <a:off x="8564400" y="287280"/>
            <a:ext cx="578880" cy="172800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000000"/>
                </a:solidFill>
                <a:latin typeface="Verdana"/>
              </a:rPr>
              <a:t>&lt;Fußzeile&gt;</a:t>
            </a:r>
            <a:endParaRPr b="0" lang="de-DE" sz="800" spc="-1" strike="noStrike"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de-DE" sz="4400" spc="-1" strike="noStrike">
                <a:latin typeface="Arial"/>
              </a:rPr>
              <a:t>Format des Titeltextes durch Klicken bearbeiten</a:t>
            </a:r>
            <a:endParaRPr b="0" lang="de-DE" sz="4400" spc="-1" strike="noStrike"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latin typeface="Arial"/>
              </a:rPr>
              <a:t>Format des Gliederungstextes durch Klicken bearbeiten</a:t>
            </a:r>
            <a:endParaRPr b="0" lang="de-DE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800" spc="-1" strike="noStrike">
                <a:latin typeface="Arial"/>
              </a:rPr>
              <a:t>Zweite Gliederungsebene</a:t>
            </a:r>
            <a:endParaRPr b="0" lang="de-DE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latin typeface="Arial"/>
              </a:rPr>
              <a:t>Dritte Gliederungsebene</a:t>
            </a:r>
            <a:endParaRPr b="0" lang="de-DE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latin typeface="Arial"/>
              </a:rPr>
              <a:t>Vierte Gliederungsebene</a:t>
            </a:r>
            <a:endParaRPr b="0" lang="de-DE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Fünfte Gliederungsebene</a:t>
            </a:r>
            <a:endParaRPr b="0" lang="de-DE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Sechste Gliederungsebene</a:t>
            </a:r>
            <a:endParaRPr b="0" lang="de-DE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Siebte Gliederungsebene</a:t>
            </a:r>
            <a:endParaRPr b="0" lang="de-DE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erade Verbindung 3"/>
          <p:cNvSpPr/>
          <p:nvPr/>
        </p:nvSpPr>
        <p:spPr>
          <a:xfrm>
            <a:off x="285480" y="1152360"/>
            <a:ext cx="8064720" cy="144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Gerade Verbindung 4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Textfeld 5"/>
          <p:cNvSpPr/>
          <p:nvPr/>
        </p:nvSpPr>
        <p:spPr>
          <a:xfrm>
            <a:off x="287280" y="6551640"/>
            <a:ext cx="8279640" cy="12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0000"/>
              </a:lnSpc>
              <a:buNone/>
              <a:tabLst>
                <a:tab algn="r" pos="8077320"/>
              </a:tabLst>
            </a:pPr>
            <a:r>
              <a:rPr b="1" lang="de-DE" sz="800" spc="-1" strike="noStrike">
                <a:solidFill>
                  <a:srgbClr val="000000"/>
                </a:solidFill>
                <a:latin typeface="Verdana"/>
                <a:ea typeface="DejaVu Sans"/>
              </a:rPr>
              <a:t>© FH AACHEN </a:t>
            </a:r>
            <a:r>
              <a:rPr b="0" lang="de-DE" sz="800" spc="-1" strike="noStrike">
                <a:solidFill>
                  <a:srgbClr val="000000"/>
                </a:solidFill>
                <a:latin typeface="Verdana"/>
                <a:ea typeface="DejaVu Sans"/>
              </a:rPr>
              <a:t>UNIVERSITY OF APPLIED SCIENCES</a:t>
            </a:r>
            <a:r>
              <a:rPr b="0" lang="de-DE" sz="800" spc="-1" strike="noStrike">
                <a:solidFill>
                  <a:srgbClr val="000000"/>
                </a:solidFill>
                <a:latin typeface="Verdana"/>
                <a:ea typeface="DejaVu Sans"/>
              </a:rPr>
              <a:t>	</a:t>
            </a:r>
            <a:fld id="{F2AC0D29-A09D-4653-8AEE-5155DBAD8359}" type="datetime3">
              <a:rPr b="0" lang="de-DE" sz="800" spc="-1" strike="noStrike">
                <a:solidFill>
                  <a:srgbClr val="000000"/>
                </a:solidFill>
                <a:latin typeface="Verdana"/>
                <a:ea typeface="DejaVu Sans"/>
              </a:rPr>
              <a:t>30. Oktober 2024</a:t>
            </a:fld>
            <a:r>
              <a:rPr b="0" lang="de-DE" sz="800" spc="-1" strike="noStrike">
                <a:solidFill>
                  <a:srgbClr val="000000"/>
                </a:solidFill>
                <a:latin typeface="Verdana"/>
                <a:ea typeface="DejaVu Sans"/>
              </a:rPr>
              <a:t>  |  </a:t>
            </a:r>
            <a:fld id="{0E086686-1319-403C-8BE0-0130101AAA58}" type="slidenum">
              <a:rPr b="0" lang="de-DE" sz="800" spc="-1" strike="noStrike">
                <a:solidFill>
                  <a:srgbClr val="000000"/>
                </a:solidFill>
                <a:latin typeface="Verdana"/>
                <a:ea typeface="DejaVu Sans"/>
              </a:rPr>
              <a:t>&lt;Foliennummer&gt;</a:t>
            </a:fld>
            <a:endParaRPr b="0" lang="de-DE" sz="800" spc="-1" strike="noStrike">
              <a:latin typeface="Arial"/>
            </a:endParaRPr>
          </a:p>
        </p:txBody>
      </p:sp>
      <p:pic>
        <p:nvPicPr>
          <p:cNvPr id="45" name="Grafik 9" descr="FHAAC_RGB_oBL-r.jpg"/>
          <p:cNvPicPr/>
          <p:nvPr/>
        </p:nvPicPr>
        <p:blipFill>
          <a:blip r:embed="rId2"/>
          <a:stretch/>
        </p:blipFill>
        <p:spPr>
          <a:xfrm>
            <a:off x="8564400" y="287280"/>
            <a:ext cx="578880" cy="172800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de-DE" sz="4400" spc="-1" strike="noStrike">
                <a:latin typeface="Arial"/>
              </a:rPr>
              <a:t>Format des Titeltextes durch Klicken bearbeiten</a:t>
            </a:r>
            <a:endParaRPr b="0" lang="de-DE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latin typeface="Arial"/>
              </a:rPr>
              <a:t>Format des Gliederungstextes durch Klicken bearbeiten</a:t>
            </a:r>
            <a:endParaRPr b="0" lang="de-DE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800" spc="-1" strike="noStrike">
                <a:latin typeface="Arial"/>
              </a:rPr>
              <a:t>Zweite Gliederungsebene</a:t>
            </a:r>
            <a:endParaRPr b="0" lang="de-DE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latin typeface="Arial"/>
              </a:rPr>
              <a:t>Dritte Gliederungsebene</a:t>
            </a:r>
            <a:endParaRPr b="0" lang="de-DE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latin typeface="Arial"/>
              </a:rPr>
              <a:t>Vierte Gliederungsebene</a:t>
            </a:r>
            <a:endParaRPr b="0" lang="de-DE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Fünfte Gliederungsebene</a:t>
            </a:r>
            <a:endParaRPr b="0" lang="de-DE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Sechste Gliederungsebene</a:t>
            </a:r>
            <a:endParaRPr b="0" lang="de-DE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Siebte Gliederungsebene</a:t>
            </a:r>
            <a:endParaRPr b="0" lang="de-DE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erade Verbindung 3"/>
          <p:cNvSpPr/>
          <p:nvPr/>
        </p:nvSpPr>
        <p:spPr>
          <a:xfrm>
            <a:off x="285480" y="1152360"/>
            <a:ext cx="8064360" cy="1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Gerade Verbindung 4"/>
          <p:cNvSpPr/>
          <p:nvPr/>
        </p:nvSpPr>
        <p:spPr>
          <a:xfrm>
            <a:off x="287280" y="6516360"/>
            <a:ext cx="8064000" cy="1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Textfeld 5"/>
          <p:cNvSpPr/>
          <p:nvPr/>
        </p:nvSpPr>
        <p:spPr>
          <a:xfrm>
            <a:off x="287280" y="6551640"/>
            <a:ext cx="8279280" cy="12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0000"/>
              </a:lnSpc>
              <a:buNone/>
              <a:tabLst>
                <a:tab algn="r" pos="8077320"/>
              </a:tabLst>
            </a:pPr>
            <a:r>
              <a:rPr b="1" lang="de-DE" sz="800" spc="-1" strike="noStrike">
                <a:solidFill>
                  <a:srgbClr val="000000"/>
                </a:solidFill>
                <a:latin typeface="Verdana"/>
                <a:ea typeface="DejaVu Sans"/>
              </a:rPr>
              <a:t>© FH AACHEN </a:t>
            </a:r>
            <a:r>
              <a:rPr b="0" lang="de-DE" sz="800" spc="-1" strike="noStrike">
                <a:solidFill>
                  <a:srgbClr val="000000"/>
                </a:solidFill>
                <a:latin typeface="Verdana"/>
                <a:ea typeface="DejaVu Sans"/>
              </a:rPr>
              <a:t>UNIVERSITY OF APPLIED SCIENCES</a:t>
            </a:r>
            <a:r>
              <a:rPr b="0" lang="de-DE" sz="800" spc="-1" strike="noStrike">
                <a:solidFill>
                  <a:srgbClr val="000000"/>
                </a:solidFill>
                <a:latin typeface="Verdana"/>
                <a:ea typeface="DejaVu Sans"/>
              </a:rPr>
              <a:t>	</a:t>
            </a:r>
            <a:fld id="{502C21D4-7AC2-467D-B38A-27C26D1F78E4}" type="datetime3">
              <a:rPr b="0" lang="de-DE" sz="800" spc="-1" strike="noStrike">
                <a:solidFill>
                  <a:srgbClr val="000000"/>
                </a:solidFill>
                <a:latin typeface="Verdana"/>
                <a:ea typeface="DejaVu Sans"/>
              </a:rPr>
              <a:t>30. Oktober 2024</a:t>
            </a:fld>
            <a:r>
              <a:rPr b="0" lang="de-DE" sz="800" spc="-1" strike="noStrike">
                <a:solidFill>
                  <a:srgbClr val="000000"/>
                </a:solidFill>
                <a:latin typeface="Verdana"/>
                <a:ea typeface="DejaVu Sans"/>
              </a:rPr>
              <a:t>  |  </a:t>
            </a:r>
            <a:fld id="{EA812126-1670-45D3-9D2E-54839719C28C}" type="slidenum">
              <a:rPr b="0" lang="de-DE" sz="800" spc="-1" strike="noStrike">
                <a:solidFill>
                  <a:srgbClr val="000000"/>
                </a:solidFill>
                <a:latin typeface="Verdana"/>
                <a:ea typeface="DejaVu Sans"/>
              </a:rPr>
              <a:t>&lt;Foliennummer&gt;</a:t>
            </a:fld>
            <a:endParaRPr b="0" lang="de-DE" sz="800" spc="-1" strike="noStrike">
              <a:latin typeface="Arial"/>
            </a:endParaRPr>
          </a:p>
        </p:txBody>
      </p:sp>
      <p:pic>
        <p:nvPicPr>
          <p:cNvPr id="87" name="Grafik 9" descr="FHAAC_RGB_oBL-r.jpg"/>
          <p:cNvPicPr/>
          <p:nvPr/>
        </p:nvPicPr>
        <p:blipFill>
          <a:blip r:embed="rId2"/>
          <a:stretch/>
        </p:blipFill>
        <p:spPr>
          <a:xfrm>
            <a:off x="8564400" y="287280"/>
            <a:ext cx="578520" cy="172764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de-DE" sz="4400" spc="-1" strike="noStrike">
                <a:latin typeface="Arial"/>
              </a:rPr>
              <a:t>Format des Titeltextes durch Klicken bearbeiten</a:t>
            </a:r>
            <a:endParaRPr b="0" lang="de-DE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latin typeface="Arial"/>
              </a:rPr>
              <a:t>Format des Gliederungstextes durch Klicken bearbeiten</a:t>
            </a:r>
            <a:endParaRPr b="0" lang="de-DE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800" spc="-1" strike="noStrike">
                <a:latin typeface="Arial"/>
              </a:rPr>
              <a:t>Zweite Gliederungsebene</a:t>
            </a:r>
            <a:endParaRPr b="0" lang="de-DE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latin typeface="Arial"/>
              </a:rPr>
              <a:t>Dritte Gliederungsebene</a:t>
            </a:r>
            <a:endParaRPr b="0" lang="de-DE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latin typeface="Arial"/>
              </a:rPr>
              <a:t>Vierte Gliederungsebene</a:t>
            </a:r>
            <a:endParaRPr b="0" lang="de-DE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Fünfte Gliederungsebene</a:t>
            </a:r>
            <a:endParaRPr b="0" lang="de-DE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Sechste Gliederungsebene</a:t>
            </a:r>
            <a:endParaRPr b="0" lang="de-DE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Siebte Gliederungsebene</a:t>
            </a:r>
            <a:endParaRPr b="0" lang="de-DE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erade Verbindung 2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7" name="Gerade Verbindung 3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8" name="Grafik 8" descr="FHAAC_RGB_oBL-r.jpg"/>
          <p:cNvPicPr/>
          <p:nvPr/>
        </p:nvPicPr>
        <p:blipFill>
          <a:blip r:embed="rId2"/>
          <a:stretch/>
        </p:blipFill>
        <p:spPr>
          <a:xfrm>
            <a:off x="8564400" y="287280"/>
            <a:ext cx="578880" cy="1728000"/>
          </a:xfrm>
          <a:prstGeom prst="rect">
            <a:avLst/>
          </a:prstGeom>
          <a:ln w="0">
            <a:noFill/>
          </a:ln>
        </p:spPr>
      </p:pic>
      <p:sp>
        <p:nvSpPr>
          <p:cNvPr id="129" name="PlaceHolder 1"/>
          <p:cNvSpPr>
            <a:spLocks noGrp="1"/>
          </p:cNvSpPr>
          <p:nvPr>
            <p:ph type="ftr" idx="2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000000"/>
                </a:solidFill>
                <a:latin typeface="Verdana"/>
              </a:rPr>
              <a:t>&lt;Fußzeile&gt;</a:t>
            </a:r>
            <a:endParaRPr b="0" lang="de-DE" sz="800" spc="-1" strike="noStrike">
              <a:latin typeface="Times New Roman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de-DE" sz="4400" spc="-1" strike="noStrike">
                <a:latin typeface="Arial"/>
              </a:rPr>
              <a:t>Format des Titeltextes durch Klicken bearbeiten</a:t>
            </a:r>
            <a:endParaRPr b="0" lang="de-DE" sz="4400" spc="-1" strike="noStrike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latin typeface="Arial"/>
              </a:rPr>
              <a:t>Format des Gliederungstextes durch Klicken bearbeiten</a:t>
            </a:r>
            <a:endParaRPr b="0" lang="de-DE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800" spc="-1" strike="noStrike">
                <a:latin typeface="Arial"/>
              </a:rPr>
              <a:t>Zweite Gliederungsebene</a:t>
            </a:r>
            <a:endParaRPr b="0" lang="de-DE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latin typeface="Arial"/>
              </a:rPr>
              <a:t>Dritte Gliederungsebene</a:t>
            </a:r>
            <a:endParaRPr b="0" lang="de-DE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latin typeface="Arial"/>
              </a:rPr>
              <a:t>Vierte Gliederungsebene</a:t>
            </a:r>
            <a:endParaRPr b="0" lang="de-DE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Fünfte Gliederungsebene</a:t>
            </a:r>
            <a:endParaRPr b="0" lang="de-DE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Sechste Gliederungsebene</a:t>
            </a:r>
            <a:endParaRPr b="0" lang="de-DE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Siebte Gliederungsebene</a:t>
            </a:r>
            <a:endParaRPr b="0" lang="de-DE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540000" y="1989000"/>
            <a:ext cx="8063280" cy="2087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de-DE" sz="4800" spc="-1" strike="noStrike">
                <a:solidFill>
                  <a:srgbClr val="00b1ac"/>
                </a:solidFill>
                <a:latin typeface="Verdana"/>
              </a:rPr>
              <a:t>SWE – Gruppe B1 (A)</a:t>
            </a:r>
            <a:br>
              <a:rPr sz="4800"/>
            </a:br>
            <a:br>
              <a:rPr sz="4800"/>
            </a:br>
            <a:r>
              <a:rPr b="0" lang="de-DE" sz="3200" spc="-1" strike="noStrike">
                <a:solidFill>
                  <a:srgbClr val="00b1ac"/>
                </a:solidFill>
                <a:latin typeface="Verdana"/>
              </a:rPr>
              <a:t>30.10.2024 PO</a:t>
            </a:r>
            <a:endParaRPr b="0" lang="de-DE" sz="3200" spc="-1" strike="noStrike"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ftr" idx="6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lnSpc>
                <a:spcPct val="100000"/>
              </a:lnSpc>
              <a:buNone/>
              <a:defRPr b="1" lang="de-DE" sz="800" spc="-1" strike="noStrike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1" lang="de-DE" sz="800" spc="-1" strike="noStrike">
                <a:solidFill>
                  <a:srgbClr val="000000"/>
                </a:solidFill>
                <a:latin typeface="Verdana"/>
              </a:rPr>
              <a:t>© FH AACHEN </a:t>
            </a:r>
            <a:r>
              <a:rPr b="0" lang="de-DE" sz="800" spc="-1" strike="noStrike">
                <a:solidFill>
                  <a:srgbClr val="000000"/>
                </a:solidFill>
                <a:latin typeface="Verdana"/>
              </a:rPr>
              <a:t>UNIVERSITY OF APPLIED SCIENCES  |  FACHBEREICH ELEKTROTECHNIK UND INFORMATIONSTECHNIK  |  WWW.FH-AACHEN.DE</a:t>
            </a:r>
            <a:endParaRPr b="0" lang="de-DE" sz="800" spc="-1" strike="noStrike">
              <a:latin typeface="Times New Roman"/>
            </a:endParaRPr>
          </a:p>
          <a:p>
            <a:pPr>
              <a:lnSpc>
                <a:spcPct val="100000"/>
              </a:lnSpc>
              <a:buNone/>
            </a:pPr>
            <a:endParaRPr b="0" lang="de-DE" sz="800" spc="-1" strike="noStrike">
              <a:latin typeface="Times New Roman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subTitle"/>
          </p:nvPr>
        </p:nvSpPr>
        <p:spPr>
          <a:xfrm>
            <a:off x="540000" y="5589360"/>
            <a:ext cx="8063280" cy="575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Matthias Grief</a:t>
            </a:r>
            <a:endParaRPr b="0" lang="de-DE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287280" y="287280"/>
            <a:ext cx="8063640" cy="72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Inhaltsverzeichnis</a:t>
            </a:r>
            <a:endParaRPr b="0" lang="de-DE" sz="2400" spc="-1" strike="noStrike"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317520" y="1360440"/>
            <a:ext cx="8063640" cy="503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Was haben wir seit letztem Termin erreicht?</a:t>
            </a:r>
            <a:endParaRPr b="0" lang="de-DE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Herausforderungen</a:t>
            </a:r>
            <a:endParaRPr b="0" lang="de-DE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Projektzeitplan</a:t>
            </a:r>
            <a:endParaRPr b="0" lang="de-DE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Unsere Pläne bis zum nächsten Termin</a:t>
            </a:r>
            <a:endParaRPr b="0" lang="de-DE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Ampelstatus</a:t>
            </a:r>
            <a:endParaRPr b="0" lang="de-DE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Stundentabelle</a:t>
            </a:r>
            <a:endParaRPr b="0" lang="de-DE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Was haben wir seit letztem Termin erreicht?</a:t>
            </a:r>
            <a:br>
              <a:rPr sz="2400"/>
            </a:br>
            <a:endParaRPr b="0" lang="de-DE" sz="2400" spc="-1" strike="noStrike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413640" y="1484640"/>
            <a:ext cx="7811640" cy="4148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Erste funktionsfähige Version</a:t>
            </a:r>
            <a:endParaRPr b="0" lang="de-DE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Seitenvorlagen</a:t>
            </a:r>
            <a:endParaRPr b="0" lang="de-DE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Inhaltsmanagment</a:t>
            </a:r>
            <a:endParaRPr b="0" lang="de-DE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de-DE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Weitere Anforderungsanalyse</a:t>
            </a:r>
            <a:endParaRPr b="0" lang="de-DE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User Stories/Akzeptanzkriterien</a:t>
            </a:r>
            <a:endParaRPr b="0" lang="de-DE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de-DE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  <a:ea typeface="Microsoft YaHei"/>
              </a:rPr>
              <a:t>Organisation über GitLab Milestones &amp; Issues</a:t>
            </a:r>
            <a:endParaRPr b="0" lang="de-DE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None/>
            </a:pPr>
            <a:endParaRPr b="0" lang="de-DE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Herausforderungen</a:t>
            </a:r>
            <a:endParaRPr b="0" lang="de-DE" sz="2400" spc="-1" strike="noStrike"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288000" y="1750320"/>
            <a:ext cx="8063280" cy="3356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Organisation</a:t>
            </a:r>
            <a:endParaRPr b="0" lang="de-DE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Definieren von eindeutigen Aufgaben</a:t>
            </a:r>
            <a:endParaRPr b="0" lang="de-DE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Strukturierung der Aufgaben</a:t>
            </a:r>
            <a:endParaRPr b="0" lang="de-DE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Projektzeitplan</a:t>
            </a:r>
            <a:br>
              <a:rPr sz="2400"/>
            </a:br>
            <a:endParaRPr b="0" lang="de-DE" sz="2400" spc="-1" strike="noStrike">
              <a:latin typeface="Arial"/>
            </a:endParaRPr>
          </a:p>
        </p:txBody>
      </p:sp>
      <p:pic>
        <p:nvPicPr>
          <p:cNvPr id="184" name="" descr=""/>
          <p:cNvPicPr/>
          <p:nvPr/>
        </p:nvPicPr>
        <p:blipFill>
          <a:blip r:embed="rId1"/>
          <a:stretch/>
        </p:blipFill>
        <p:spPr>
          <a:xfrm>
            <a:off x="360" y="2160000"/>
            <a:ext cx="9143280" cy="377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Unsere Pläne bis zum nächsten Termin</a:t>
            </a:r>
            <a:br>
              <a:rPr sz="2400"/>
            </a:br>
            <a:endParaRPr b="0" lang="de-DE" sz="2400" spc="-1" strike="noStrike"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286200" y="1412640"/>
            <a:ext cx="8063280" cy="4580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de-DE" sz="2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Weiterentwicklung des Produktes</a:t>
            </a:r>
            <a:endParaRPr b="0" lang="de-DE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Features hinzufügen</a:t>
            </a:r>
            <a:endParaRPr b="0" lang="de-DE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Code verbessern</a:t>
            </a:r>
            <a:endParaRPr b="0" lang="de-DE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Durchsetzen von </a:t>
            </a:r>
            <a:r>
              <a:rPr b="0" lang="en-US" sz="2400" spc="-1" strike="noStrike">
                <a:solidFill>
                  <a:srgbClr val="000000"/>
                </a:solidFill>
                <a:latin typeface="Verdana"/>
              </a:rPr>
              <a:t>Requirements</a:t>
            </a:r>
            <a:endParaRPr b="0" lang="de-DE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2920" cy="71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Ampelstatus</a:t>
            </a:r>
            <a:endParaRPr b="0" lang="de-DE" sz="2400" spc="-1" strike="noStrike">
              <a:latin typeface="Arial"/>
            </a:endParaRPr>
          </a:p>
        </p:txBody>
      </p:sp>
      <p:sp>
        <p:nvSpPr>
          <p:cNvPr id="188" name=""/>
          <p:cNvSpPr/>
          <p:nvPr/>
        </p:nvSpPr>
        <p:spPr>
          <a:xfrm>
            <a:off x="3420000" y="1620000"/>
            <a:ext cx="1979280" cy="4139280"/>
          </a:xfrm>
          <a:prstGeom prst="rect">
            <a:avLst/>
          </a:prstGeom>
          <a:solidFill>
            <a:srgbClr val="808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9" name=""/>
          <p:cNvSpPr/>
          <p:nvPr/>
        </p:nvSpPr>
        <p:spPr>
          <a:xfrm>
            <a:off x="3780000" y="1800000"/>
            <a:ext cx="1259280" cy="1259280"/>
          </a:xfrm>
          <a:prstGeom prst="ellipse">
            <a:avLst/>
          </a:prstGeom>
          <a:solidFill>
            <a:srgbClr val="ff4000">
              <a:alpha val="20000"/>
            </a:srgbClr>
          </a:solidFill>
          <a:ln w="1008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0" name=""/>
          <p:cNvSpPr/>
          <p:nvPr/>
        </p:nvSpPr>
        <p:spPr>
          <a:xfrm>
            <a:off x="3780000" y="3060000"/>
            <a:ext cx="1259280" cy="1259280"/>
          </a:xfrm>
          <a:prstGeom prst="ellipse">
            <a:avLst/>
          </a:prstGeom>
          <a:solidFill>
            <a:srgbClr val="e6e905">
              <a:alpha val="20000"/>
            </a:srgbClr>
          </a:solidFill>
          <a:ln w="1008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1" name=""/>
          <p:cNvSpPr/>
          <p:nvPr/>
        </p:nvSpPr>
        <p:spPr>
          <a:xfrm>
            <a:off x="3780000" y="4320000"/>
            <a:ext cx="1259280" cy="1259280"/>
          </a:xfrm>
          <a:prstGeom prst="ellipse">
            <a:avLst/>
          </a:prstGeom>
          <a:solidFill>
            <a:srgbClr val="81d41a"/>
          </a:solidFill>
          <a:ln w="1008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288000" y="26892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de-DE" sz="2400" spc="-1" strike="noStrike">
                <a:solidFill>
                  <a:srgbClr val="000000"/>
                </a:solidFill>
                <a:latin typeface="Verdana"/>
              </a:rPr>
              <a:t>Stundentabelle</a:t>
            </a:r>
            <a:br>
              <a:rPr sz="2400"/>
            </a:br>
            <a:endParaRPr b="0" lang="de-DE" sz="2400" spc="-1" strike="noStrike">
              <a:latin typeface="Arial"/>
            </a:endParaRPr>
          </a:p>
        </p:txBody>
      </p:sp>
      <p:graphicFrame>
        <p:nvGraphicFramePr>
          <p:cNvPr id="193" name="Tabelle 5"/>
          <p:cNvGraphicFramePr/>
          <p:nvPr/>
        </p:nvGraphicFramePr>
        <p:xfrm>
          <a:off x="288000" y="1340640"/>
          <a:ext cx="8063280" cy="4823640"/>
        </p:xfrm>
        <a:graphic>
          <a:graphicData uri="http://schemas.openxmlformats.org/drawingml/2006/table">
            <a:tbl>
              <a:tblPr/>
              <a:tblGrid>
                <a:gridCol w="1835640"/>
                <a:gridCol w="864000"/>
                <a:gridCol w="3096000"/>
                <a:gridCol w="2268000"/>
              </a:tblGrid>
              <a:tr h="7488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de-DE" sz="1800" spc="-1" strike="noStrike">
                          <a:solidFill>
                            <a:srgbClr val="ffffff"/>
                          </a:solidFill>
                          <a:latin typeface="Verdana"/>
                        </a:rPr>
                        <a:t>Name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de-DE" sz="1800" spc="-1" strike="noStrike">
                          <a:solidFill>
                            <a:srgbClr val="ffffff"/>
                          </a:solidFill>
                          <a:latin typeface="Verdana"/>
                        </a:rPr>
                        <a:t>Rolle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de-DE" sz="1800" spc="-1" strike="noStrike">
                          <a:solidFill>
                            <a:srgbClr val="ffffff"/>
                          </a:solidFill>
                          <a:latin typeface="Verdana"/>
                        </a:rPr>
                        <a:t>Wochenstunden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de-DE" sz="1800" spc="-1" strike="noStrike">
                          <a:solidFill>
                            <a:srgbClr val="ffffff"/>
                          </a:solidFill>
                          <a:latin typeface="Verdana"/>
                        </a:rPr>
                        <a:t>Gesamtstunden bisher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</a:tr>
              <a:tr h="582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Grief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PO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6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10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</a:tr>
              <a:tr h="582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Richenzhagen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PO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4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8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</a:tr>
              <a:tr h="582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Blommel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QM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4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9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</a:tr>
              <a:tr h="582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Hazinedar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QM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4,5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8,5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</a:tr>
              <a:tr h="582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Dalmus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SM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6,5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</a:tr>
              <a:tr h="582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Awuklu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SM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7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15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</a:tr>
              <a:tr h="582480">
                <a:tc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Gesamt: 28,5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de-DE" sz="1800" spc="-1" strike="noStrike">
                          <a:solidFill>
                            <a:srgbClr val="000000"/>
                          </a:solidFill>
                          <a:latin typeface="Verdana"/>
                        </a:rPr>
                        <a:t>Gesamt: 57</a:t>
                      </a:r>
                      <a:endParaRPr b="0" lang="de-DE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39640" y="4076640"/>
            <a:ext cx="8063640" cy="1583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de-DE" sz="1600" spc="-1" strike="noStrike">
                <a:solidFill>
                  <a:srgbClr val="000000"/>
                </a:solidFill>
                <a:latin typeface="Verdana"/>
              </a:rPr>
              <a:t>FH Aachen </a:t>
            </a:r>
            <a:br>
              <a:rPr sz="1600"/>
            </a:br>
            <a:r>
              <a:rPr b="0" lang="de-DE" sz="1600" spc="-1" strike="noStrike">
                <a:solidFill>
                  <a:srgbClr val="000000"/>
                </a:solidFill>
                <a:latin typeface="Verdana"/>
              </a:rPr>
              <a:t>Fachbereich Elektrotechnik und Informationstechnik</a:t>
            </a:r>
            <a:br>
              <a:rPr sz="1600"/>
            </a:br>
            <a:br>
              <a:rPr sz="1600"/>
            </a:br>
            <a:r>
              <a:rPr b="0" lang="de-DE" sz="1600" spc="-1" strike="noStrike">
                <a:solidFill>
                  <a:srgbClr val="000000"/>
                </a:solidFill>
                <a:latin typeface="Verdana"/>
              </a:rPr>
              <a:t>SWE – Gruppe B1 (A)</a:t>
            </a:r>
            <a:br>
              <a:rPr sz="1600"/>
            </a:br>
            <a:br>
              <a:rPr sz="1600"/>
            </a:br>
            <a:r>
              <a:rPr b="0" lang="de-DE" sz="1600" spc="-1" strike="noStrike">
                <a:solidFill>
                  <a:srgbClr val="000000"/>
                </a:solidFill>
                <a:latin typeface="Verdana"/>
              </a:rPr>
              <a:t>www.fh-aachen.de</a:t>
            </a:r>
            <a:endParaRPr b="0" lang="de-DE" sz="1600" spc="-1" strike="noStrike"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ftr" idx="7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Autofit/>
          </a:bodyPr>
          <a:lstStyle>
            <a:lvl1pPr>
              <a:lnSpc>
                <a:spcPct val="100000"/>
              </a:lnSpc>
              <a:buNone/>
              <a:defRPr b="1" lang="de-DE" sz="800" spc="-1" strike="noStrike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1" lang="de-DE" sz="800" spc="-1" strike="noStrike">
                <a:solidFill>
                  <a:srgbClr val="000000"/>
                </a:solidFill>
                <a:latin typeface="Arial"/>
              </a:rPr>
              <a:t>© FH AACHEN </a:t>
            </a:r>
            <a:r>
              <a:rPr b="0" lang="de-DE" sz="800" spc="-1" strike="noStrike">
                <a:solidFill>
                  <a:srgbClr val="000000"/>
                </a:solidFill>
                <a:latin typeface="Arial"/>
              </a:rPr>
              <a:t>UNIVERSITY OF APPLIED SCIENCES  |  FACHBEREICH ELEKTROTECHNIK UND INFORMATIONSTECHNIK  |  WWW.FH-AACHEN.DE</a:t>
            </a:r>
            <a:endParaRPr b="0" lang="de-DE" sz="800" spc="-1" strike="noStrike">
              <a:latin typeface="Times New Roman"/>
            </a:endParaRPr>
          </a:p>
        </p:txBody>
      </p:sp>
      <p:sp>
        <p:nvSpPr>
          <p:cNvPr id="196" name="Titel 1"/>
          <p:cNvSpPr/>
          <p:nvPr/>
        </p:nvSpPr>
        <p:spPr>
          <a:xfrm>
            <a:off x="3708000" y="1197000"/>
            <a:ext cx="1727640" cy="64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de-DE" sz="3200" spc="-1" strike="noStrike">
                <a:solidFill>
                  <a:srgbClr val="00b1ac"/>
                </a:solidFill>
                <a:latin typeface="Verdana"/>
                <a:ea typeface="DejaVu Sans"/>
              </a:rPr>
              <a:t>Fragen?</a:t>
            </a:r>
            <a:endParaRPr b="0" lang="de-DE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PO-2024-10-23</Template>
  <TotalTime>93</TotalTime>
  <Application>LibreOffice/7.3.2.2$Windows_X86_64 LibreOffice_project/49f2b1bff42cfccbd8f788c8dc32c1c309559be0</Application>
  <AppVersion>15.0000</AppVersion>
  <Words>298</Words>
  <Paragraphs>102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2024-10-21T11:45:56Z</dcterms:created>
  <dc:creator>Nathan Richenzhagen</dc:creator>
  <dc:description/>
  <dc:language>de-DE</dc:language>
  <cp:lastModifiedBy/>
  <dcterms:modified xsi:type="dcterms:W3CDTF">2024-10-30T15:14:55Z</dcterms:modified>
  <cp:revision>40</cp:revision>
  <dc:subject/>
  <dc:title>SWE – Gruppe B1 (A)  23.10.2024 PO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Bildschirmpräsentation (4:3)</vt:lpwstr>
  </property>
  <property fmtid="{D5CDD505-2E9C-101B-9397-08002B2CF9AE}" pid="4" name="Slides">
    <vt:i4>8</vt:i4>
  </property>
</Properties>
</file>