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notesMasterIdLst>
    <p:notesMasterId r:id="rId18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7" r:id="rId16"/>
    <p:sldId id="266" r:id="rId17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2" autoAdjust="0"/>
    <p:restoredTop sz="94673" autoAdjust="0"/>
  </p:normalViewPr>
  <p:slideViewPr>
    <p:cSldViewPr snapToGrid="0">
      <p:cViewPr>
        <p:scale>
          <a:sx n="104" d="100"/>
          <a:sy n="104" d="100"/>
        </p:scale>
        <p:origin x="1830" y="72"/>
      </p:cViewPr>
      <p:guideLst/>
    </p:cSldViewPr>
  </p:slideViewPr>
  <p:outlineViewPr>
    <p:cViewPr>
      <p:scale>
        <a:sx n="33" d="100"/>
        <a:sy n="33" d="100"/>
      </p:scale>
      <p:origin x="0" y="-122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Folie mittels Klicken verschieben</a:t>
            </a: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de-DE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21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de-DE" sz="1400" b="0" strike="noStrike" spc="-1">
                <a:latin typeface="Times New Roman"/>
              </a:rPr>
              <a:t>&lt;Kopfzeile&gt;</a:t>
            </a:r>
          </a:p>
        </p:txBody>
      </p:sp>
      <p:sp>
        <p:nvSpPr>
          <p:cNvPr id="213" name="PlaceHolder 4"/>
          <p:cNvSpPr>
            <a:spLocks noGrp="1"/>
          </p:cNvSpPr>
          <p:nvPr>
            <p:ph type="dt" idx="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de-DE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de-DE" sz="1400" b="0" strike="noStrike" spc="-1">
                <a:latin typeface="Times New Roman"/>
              </a:rPr>
              <a:t>&lt;Datum/Uhrzeit&gt;</a:t>
            </a:r>
          </a:p>
        </p:txBody>
      </p:sp>
      <p:sp>
        <p:nvSpPr>
          <p:cNvPr id="214" name="PlaceHolder 5"/>
          <p:cNvSpPr>
            <a:spLocks noGrp="1"/>
          </p:cNvSpPr>
          <p:nvPr>
            <p:ph type="ft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de-DE" sz="1400" b="0" strike="noStrike" spc="-1">
                <a:latin typeface="Times New Roman"/>
              </a:defRPr>
            </a:lvl1pPr>
          </a:lstStyle>
          <a:p>
            <a:r>
              <a:rPr lang="de-DE" sz="1400" b="0" strike="noStrike" spc="-1">
                <a:latin typeface="Times New Roman"/>
              </a:rPr>
              <a:t>&lt;Fußzeile&gt;</a:t>
            </a:r>
          </a:p>
        </p:txBody>
      </p:sp>
      <p:sp>
        <p:nvSpPr>
          <p:cNvPr id="215" name="PlaceHolder 6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de-DE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DFBC7CA2-1034-4E11-B6CE-55423270A021}" type="slidenum">
              <a:rPr lang="de-DE" sz="1400" b="0" strike="noStrike" spc="-1">
                <a:latin typeface="Times New Roman"/>
              </a:rPr>
              <a:t>‹#›</a:t>
            </a:fld>
            <a:endParaRPr lang="de-DE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640" y="744480"/>
            <a:ext cx="4962240" cy="3722400"/>
          </a:xfrm>
          <a:prstGeom prst="rect">
            <a:avLst/>
          </a:prstGeom>
          <a:ln w="0">
            <a:noFill/>
          </a:ln>
        </p:spPr>
      </p:sp>
      <p:sp>
        <p:nvSpPr>
          <p:cNvPr id="245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7800" cy="4466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 type="sldNum" idx="8"/>
          </p:nvPr>
        </p:nvSpPr>
        <p:spPr>
          <a:xfrm>
            <a:off x="3849840" y="9428040"/>
            <a:ext cx="2945160" cy="49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de-DE" sz="1200" b="0" strike="noStrike" spc="-1">
                <a:solidFill>
                  <a:srgbClr val="000000"/>
                </a:solidFill>
                <a:latin typeface="Arial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29C4D1D-DE49-4F04-BCC0-465CE05F5D62}" type="slidenum">
              <a:rPr lang="de-DE" sz="1200" b="0" strike="noStrike" spc="-1">
                <a:solidFill>
                  <a:srgbClr val="000000"/>
                </a:solidFill>
                <a:latin typeface="Arial"/>
                <a:ea typeface="+mn-ea"/>
              </a:rPr>
              <a:t>2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640" y="744480"/>
            <a:ext cx="4961520" cy="3721680"/>
          </a:xfrm>
          <a:prstGeom prst="rect">
            <a:avLst/>
          </a:prstGeom>
          <a:ln w="0">
            <a:noFill/>
          </a:ln>
        </p:spPr>
      </p:sp>
      <p:sp>
        <p:nvSpPr>
          <p:cNvPr id="248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7800" cy="4466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 type="sldNum" idx="9"/>
          </p:nvPr>
        </p:nvSpPr>
        <p:spPr>
          <a:xfrm>
            <a:off x="3849840" y="9428040"/>
            <a:ext cx="2945160" cy="49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de-DE" sz="1200" b="0" strike="noStrike" spc="-1">
                <a:solidFill>
                  <a:srgbClr val="000000"/>
                </a:solidFill>
                <a:latin typeface="Arial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D63204F-F47B-4D61-BE64-1C1705FB84AD}" type="slidenum">
              <a:rPr lang="de-DE" sz="1200" b="0" strike="noStrike" spc="-1">
                <a:solidFill>
                  <a:srgbClr val="000000"/>
                </a:solidFill>
                <a:latin typeface="Arial"/>
                <a:ea typeface="+mn-ea"/>
              </a:rPr>
              <a:t>12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erade Verbindung 3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Gerade Verbindung 4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Grafik 8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520" cy="172764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287280" y="6551640"/>
            <a:ext cx="8063280" cy="21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0" strike="noStrike" spc="-1">
                <a:solidFill>
                  <a:srgbClr val="000000"/>
                </a:solidFill>
                <a:latin typeface="Verdana"/>
                <a:ea typeface="DejaVu Sans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&lt;Fußzeile&gt;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Format des Titeltextes durch Klicken bearbeiten</a:t>
            </a: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strike="noStrike" spc="-1">
                <a:solidFill>
                  <a:srgbClr val="000000"/>
                </a:solid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Zweite Gliederungsebene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Dritte Gliederungsebene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Vierte Gliederungsebene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Fünfte Gliederungsebene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Sechste Gliederungsebene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erade Verbindung 3"/>
          <p:cNvSpPr/>
          <p:nvPr/>
        </p:nvSpPr>
        <p:spPr>
          <a:xfrm>
            <a:off x="285480" y="1152360"/>
            <a:ext cx="8064720" cy="144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Gerade Verbindung 4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Textfeld 5"/>
          <p:cNvSpPr/>
          <p:nvPr/>
        </p:nvSpPr>
        <p:spPr>
          <a:xfrm>
            <a:off x="287280" y="6551640"/>
            <a:ext cx="8279280" cy="12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8077320" algn="r"/>
              </a:tabLst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  <a:ea typeface="DejaVu Sans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UNIVERSITY OF APPLIED SCIENCES	</a:t>
            </a:r>
            <a:fld id="{2AFE67D7-14F8-4800-B6A2-2AF2D4D8DF71}" type="datetime3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13/11/24</a:t>
            </a:fld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  |  </a:t>
            </a:r>
            <a:fld id="{00EB1831-1A2E-481E-929A-9F75A706863D}" type="slidenum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‹#›</a:t>
            </a:fld>
            <a:endParaRPr lang="de-DE" sz="800" b="0" strike="noStrike" spc="-1">
              <a:latin typeface="Arial"/>
            </a:endParaRPr>
          </a:p>
        </p:txBody>
      </p:sp>
      <p:pic>
        <p:nvPicPr>
          <p:cNvPr id="45" name="Grafik 9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520" cy="172764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Format des Titeltextes durch Klicken bearbeiten</a:t>
            </a: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strike="noStrike" spc="-1">
                <a:solidFill>
                  <a:srgbClr val="000000"/>
                </a:solid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Zweite Gliederungsebene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Dritte Gliederungsebene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Vierte Gliederungsebene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Fünfte Gliederungsebene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Sechste Gliederungsebene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erade Verbindung 3"/>
          <p:cNvSpPr/>
          <p:nvPr/>
        </p:nvSpPr>
        <p:spPr>
          <a:xfrm>
            <a:off x="285480" y="1152360"/>
            <a:ext cx="8064000" cy="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Gerade Verbindung 4"/>
          <p:cNvSpPr/>
          <p:nvPr/>
        </p:nvSpPr>
        <p:spPr>
          <a:xfrm>
            <a:off x="287280" y="6516360"/>
            <a:ext cx="8063640" cy="1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Textfeld 5"/>
          <p:cNvSpPr/>
          <p:nvPr/>
        </p:nvSpPr>
        <p:spPr>
          <a:xfrm>
            <a:off x="287280" y="6551640"/>
            <a:ext cx="8278920" cy="12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8077320" algn="r"/>
              </a:tabLst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  <a:ea typeface="DejaVu Sans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UNIVERSITY OF APPLIED SCIENCES	</a:t>
            </a:r>
            <a:fld id="{46620BA1-5636-4F6C-B9C3-05E80923DD49}" type="datetime3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13/11/24</a:t>
            </a:fld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  |  </a:t>
            </a:r>
            <a:fld id="{B586AD14-CA15-4378-B75D-C28C0D8C6855}" type="slidenum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‹#›</a:t>
            </a:fld>
            <a:endParaRPr lang="de-DE" sz="800" b="0" strike="noStrike" spc="-1">
              <a:latin typeface="Arial"/>
            </a:endParaRPr>
          </a:p>
        </p:txBody>
      </p:sp>
      <p:pic>
        <p:nvPicPr>
          <p:cNvPr id="87" name="Grafik 9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160" cy="172728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Format des Titeltextes durch Klicken bearbeiten</a:t>
            </a: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strike="noStrike" spc="-1">
                <a:solidFill>
                  <a:srgbClr val="000000"/>
                </a:solid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Zweite Gliederungsebene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Dritte Gliederungsebene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Vierte Gliederungsebene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Fünfte Gliederungsebene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Sechste Gliederungsebene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erade Verbindung 3"/>
          <p:cNvSpPr/>
          <p:nvPr/>
        </p:nvSpPr>
        <p:spPr>
          <a:xfrm>
            <a:off x="285480" y="1152360"/>
            <a:ext cx="8064720" cy="144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7" name="Gerade Verbindung 4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8" name="Textfeld 5"/>
          <p:cNvSpPr/>
          <p:nvPr/>
        </p:nvSpPr>
        <p:spPr>
          <a:xfrm>
            <a:off x="287280" y="6551640"/>
            <a:ext cx="8279280" cy="12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8077320" algn="r"/>
              </a:tabLst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  <a:ea typeface="DejaVu Sans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UNIVERSITY OF APPLIED SCIENCES	</a:t>
            </a:r>
            <a:fld id="{37D6A9D6-6B9F-4CE4-95B0-6659B817E0B5}" type="datetime3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13/11/24</a:t>
            </a:fld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  |  </a:t>
            </a:r>
            <a:fld id="{807A285B-04A7-4260-B7D9-2C446073D9A1}" type="slidenum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‹#›</a:t>
            </a:fld>
            <a:endParaRPr lang="de-DE" sz="800" b="0" strike="noStrike" spc="-1">
              <a:latin typeface="Arial"/>
            </a:endParaRPr>
          </a:p>
        </p:txBody>
      </p:sp>
      <p:pic>
        <p:nvPicPr>
          <p:cNvPr id="129" name="Grafik 9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520" cy="1727640"/>
          </a:xfrm>
          <a:prstGeom prst="rect">
            <a:avLst/>
          </a:prstGeom>
          <a:ln w="0">
            <a:noFill/>
          </a:ln>
        </p:spPr>
      </p:pic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de-DE" sz="4400" b="0" strike="noStrike" spc="-1">
                <a:solidFill>
                  <a:srgbClr val="000000"/>
                </a:solidFill>
                <a:latin typeface="Arial"/>
              </a:rPr>
              <a:t>Format des Titeltextes durch Klicken bearbeiten</a:t>
            </a: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strike="noStrike" spc="-1">
                <a:solidFill>
                  <a:srgbClr val="000000"/>
                </a:solid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Zweite Gliederungsebene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Dritte Gliederungsebene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Vierte Gliederungsebene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Fünfte Gliederungsebene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Sechste Gliederungsebene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erade Verbindung 2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9" name="Gerade Verbindung 3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70" name="Grafik 8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520" cy="1727640"/>
          </a:xfrm>
          <a:prstGeom prst="rect">
            <a:avLst/>
          </a:prstGeom>
          <a:ln w="0">
            <a:noFill/>
          </a:ln>
        </p:spPr>
      </p:pic>
      <p:sp>
        <p:nvSpPr>
          <p:cNvPr id="171" name="PlaceHolder 1"/>
          <p:cNvSpPr>
            <a:spLocks noGrp="1"/>
          </p:cNvSpPr>
          <p:nvPr>
            <p:ph type="ftr" idx="2"/>
          </p:nvPr>
        </p:nvSpPr>
        <p:spPr>
          <a:xfrm>
            <a:off x="287280" y="6551640"/>
            <a:ext cx="8063280" cy="21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0" strike="noStrike" spc="-1">
                <a:solidFill>
                  <a:srgbClr val="000000"/>
                </a:solidFill>
                <a:latin typeface="Verdana"/>
                <a:ea typeface="DejaVu Sans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&lt;Fußzeile&gt;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Format des Titeltextes durch Klicken bearbeiten</a:t>
            </a: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strike="noStrike" spc="-1">
                <a:solidFill>
                  <a:srgbClr val="000000"/>
                </a:solid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Zweite Gliederungsebene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Dritte Gliederungsebene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Vierte Gliederungsebene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Fünfte Gliederungsebene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Sechste Gliederungsebene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540000" y="1989000"/>
            <a:ext cx="8062920" cy="208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4800" b="0" strike="noStrike" spc="-1">
                <a:solidFill>
                  <a:srgbClr val="00B1AC"/>
                </a:solidFill>
                <a:latin typeface="Verdana"/>
                <a:ea typeface="DejaVu Sans"/>
              </a:rPr>
              <a:t>SWE – Gruppe B1 (A)</a:t>
            </a:r>
            <a:br>
              <a:rPr sz="4800"/>
            </a:br>
            <a:br>
              <a:rPr sz="4800"/>
            </a:br>
            <a:r>
              <a:rPr lang="de-DE" sz="3200" b="0" strike="noStrike" spc="-1">
                <a:solidFill>
                  <a:srgbClr val="00B1AC"/>
                </a:solidFill>
                <a:latin typeface="Verdana"/>
                <a:ea typeface="DejaVu Sans"/>
              </a:rPr>
              <a:t>13.11.2024 PO</a:t>
            </a:r>
            <a:endParaRPr lang="de-DE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ftr" idx="6"/>
          </p:nvPr>
        </p:nvSpPr>
        <p:spPr>
          <a:xfrm>
            <a:off x="287280" y="6551640"/>
            <a:ext cx="8063280" cy="21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1" strike="noStrike" spc="-1">
                <a:solidFill>
                  <a:srgbClr val="000000"/>
                </a:solidFill>
                <a:latin typeface="Verdana"/>
                <a:ea typeface="DejaVu Sans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  <a:ea typeface="DejaVu Sans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UNIVERSITY OF APPLIED SCIENCES  |  FACHBEREICH ELEKTROTECHNIK UND INFORMATIONSTECHNIK  |  WWW.FH-AACHEN.DE</a:t>
            </a:r>
            <a:endParaRPr lang="de-DE" sz="800" b="0" strike="noStrike" spc="-1">
              <a:latin typeface="Times New Roman"/>
            </a:endParaRPr>
          </a:p>
          <a:p>
            <a:pPr>
              <a:lnSpc>
                <a:spcPct val="100000"/>
              </a:lnSpc>
              <a:buNone/>
            </a:pPr>
            <a:endParaRPr lang="de-DE" sz="800" b="0" strike="noStrike" spc="-1">
              <a:latin typeface="Times New Roman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subTitle"/>
          </p:nvPr>
        </p:nvSpPr>
        <p:spPr>
          <a:xfrm>
            <a:off x="540000" y="5589360"/>
            <a:ext cx="8062920" cy="57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228600" indent="-2286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Matthias Grief</a:t>
            </a:r>
            <a:endParaRPr lang="de-DE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287280" y="287280"/>
            <a:ext cx="806328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Inhaltsverzeichnis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317520" y="1360440"/>
            <a:ext cx="8063280" cy="503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Was haben wir seit letztem Termin erreicht?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Herausforderungen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Projektzeitplan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Unsere Pläne bis zum nächsten Termin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Ampelstatus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Stundentabelle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Umstellung auf Scrum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292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Was haben wir seit letztem Termin erreicht?</a:t>
            </a:r>
            <a:br>
              <a:rPr sz="2400"/>
            </a:b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413640" y="1484640"/>
            <a:ext cx="7811280" cy="41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228600" indent="-2286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Qualitätsmanagment</a:t>
            </a:r>
            <a:r>
              <a:rPr lang="en-US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definiert</a:t>
            </a:r>
            <a:endParaRPr lang="en-US" sz="24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228600" indent="-2286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en-US" sz="2400" spc="-1" dirty="0" err="1">
                <a:solidFill>
                  <a:srgbClr val="000000"/>
                </a:solidFill>
                <a:latin typeface="Arial"/>
                <a:ea typeface="DejaVu Sans"/>
              </a:rPr>
              <a:t>Arbeitsabläufe</a:t>
            </a:r>
            <a:r>
              <a:rPr lang="en-US" sz="2400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latin typeface="Arial"/>
                <a:ea typeface="DejaVu Sans"/>
              </a:rPr>
              <a:t>definiert</a:t>
            </a:r>
            <a:endParaRPr lang="de-DE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Technische</a:t>
            </a:r>
            <a:r>
              <a:rPr lang="en-US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Dokumentation</a:t>
            </a:r>
            <a:r>
              <a:rPr lang="en-US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aufgebaut</a:t>
            </a:r>
            <a:endParaRPr lang="en-US" sz="24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228600" indent="-2286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en-US" sz="2400" spc="-1" dirty="0">
                <a:solidFill>
                  <a:srgbClr val="000000"/>
                </a:solidFill>
                <a:latin typeface="Arial"/>
                <a:ea typeface="DejaVu Sans"/>
              </a:rPr>
              <a:t>Scrum </a:t>
            </a:r>
            <a:r>
              <a:rPr lang="en-US" sz="2400" spc="-1" dirty="0" err="1">
                <a:solidFill>
                  <a:srgbClr val="000000"/>
                </a:solidFill>
                <a:latin typeface="Arial"/>
                <a:ea typeface="DejaVu Sans"/>
              </a:rPr>
              <a:t>Arbeitsablauf</a:t>
            </a:r>
            <a:r>
              <a:rPr lang="en-US" sz="2400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latin typeface="Arial"/>
                <a:ea typeface="DejaVu Sans"/>
              </a:rPr>
              <a:t>erdacht</a:t>
            </a:r>
            <a:endParaRPr lang="de-DE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292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Herausforderungen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288000" y="1750320"/>
            <a:ext cx="8062920" cy="335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Entwicklung nicht so weit wie erwartet</a:t>
            </a: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spc="-1" dirty="0">
                <a:solidFill>
                  <a:srgbClr val="000000"/>
                </a:solidFill>
                <a:latin typeface="Verdana"/>
                <a:ea typeface="DejaVu Sans"/>
              </a:rPr>
              <a:t>Kommunikation von Erwartungen nicht klar</a:t>
            </a:r>
            <a:endParaRPr lang="de-DE" sz="2400" b="0" strike="noStrike" spc="-1" dirty="0">
              <a:solidFill>
                <a:srgbClr val="000000"/>
              </a:solidFill>
              <a:latin typeface="Verdana"/>
              <a:ea typeface="DejaVu Sans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de-DE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292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Projektzeitplan</a:t>
            </a:r>
            <a:br>
              <a:rPr sz="2400"/>
            </a:b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Picture 2" descr="A screenshot of a project">
            <a:extLst>
              <a:ext uri="{FF2B5EF4-FFF2-40B4-BE49-F238E27FC236}">
                <a16:creationId xmlns:a16="http://schemas.microsoft.com/office/drawing/2014/main" id="{4D6E3117-57F8-2F74-B13E-CAEABE128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1627238"/>
            <a:ext cx="8062920" cy="360352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292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Unsere Pläne bis zum nächsten Termin</a:t>
            </a:r>
            <a:br>
              <a:rPr sz="2400"/>
            </a:b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286200" y="1412640"/>
            <a:ext cx="8062920" cy="458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228600" indent="-2286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de-DE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strike="noStrike" spc="-1" dirty="0" err="1">
                <a:solidFill>
                  <a:srgbClr val="000000"/>
                </a:solidFill>
                <a:latin typeface="Verdana"/>
                <a:ea typeface="DejaVu Sans"/>
              </a:rPr>
              <a:t>Fertigstellen</a:t>
            </a:r>
            <a:r>
              <a:rPr lang="en-US" sz="2400" b="0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 des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Verdana"/>
                <a:ea typeface="DejaVu Sans"/>
              </a:rPr>
              <a:t>Produktes</a:t>
            </a:r>
            <a:endParaRPr lang="de-DE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strike="noStrike" spc="-1" dirty="0" err="1">
                <a:solidFill>
                  <a:srgbClr val="000000"/>
                </a:solidFill>
                <a:latin typeface="Verdana"/>
                <a:ea typeface="DejaVu Sans"/>
              </a:rPr>
              <a:t>Testen</a:t>
            </a:r>
            <a:r>
              <a:rPr lang="en-US" sz="2400" b="0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 auf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Verdana"/>
                <a:ea typeface="DejaVu Sans"/>
              </a:rPr>
              <a:t>verschiedenen</a:t>
            </a:r>
            <a:r>
              <a:rPr lang="en-US" sz="2400" b="0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Verdana"/>
                <a:ea typeface="DejaVu Sans"/>
              </a:rPr>
              <a:t>Geräten</a:t>
            </a:r>
            <a:r>
              <a:rPr lang="en-US" sz="2400" b="0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 und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Verdana"/>
                <a:ea typeface="DejaVu Sans"/>
              </a:rPr>
              <a:t>Browsern</a:t>
            </a:r>
            <a:endParaRPr lang="de-DE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strike="noStrike" spc="-1" dirty="0" err="1">
                <a:solidFill>
                  <a:srgbClr val="000000"/>
                </a:solidFill>
                <a:latin typeface="Verdana"/>
                <a:ea typeface="DejaVu Sans"/>
              </a:rPr>
              <a:t>Abgleich</a:t>
            </a:r>
            <a:r>
              <a:rPr lang="en-US" sz="2400" b="0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Verdana"/>
                <a:ea typeface="DejaVu Sans"/>
              </a:rPr>
              <a:t>mit</a:t>
            </a:r>
            <a:r>
              <a:rPr lang="en-US" sz="2400" b="0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Verdana"/>
                <a:ea typeface="DejaVu Sans"/>
              </a:rPr>
              <a:t>Akzeptanzkriterien</a:t>
            </a:r>
            <a:endParaRPr lang="de-DE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2560" cy="71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  <a:ea typeface="DejaVu Sans"/>
              </a:rPr>
              <a:t>Ampelstatus</a:t>
            </a:r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Rectangle 187"/>
          <p:cNvSpPr/>
          <p:nvPr/>
        </p:nvSpPr>
        <p:spPr>
          <a:xfrm>
            <a:off x="3420000" y="1620000"/>
            <a:ext cx="1978920" cy="4138920"/>
          </a:xfrm>
          <a:prstGeom prst="rect">
            <a:avLst/>
          </a:prstGeom>
          <a:solidFill>
            <a:srgbClr val="80808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de-DE"/>
          </a:p>
        </p:txBody>
      </p:sp>
      <p:sp>
        <p:nvSpPr>
          <p:cNvPr id="231" name="Oval 188"/>
          <p:cNvSpPr/>
          <p:nvPr/>
        </p:nvSpPr>
        <p:spPr>
          <a:xfrm>
            <a:off x="3780000" y="1800000"/>
            <a:ext cx="1258920" cy="1258920"/>
          </a:xfrm>
          <a:prstGeom prst="ellipse">
            <a:avLst/>
          </a:prstGeom>
          <a:solidFill>
            <a:srgbClr val="FF4000">
              <a:alpha val="20000"/>
            </a:srgbClr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de-DE"/>
          </a:p>
        </p:txBody>
      </p:sp>
      <p:sp>
        <p:nvSpPr>
          <p:cNvPr id="232" name="Oval 189"/>
          <p:cNvSpPr/>
          <p:nvPr/>
        </p:nvSpPr>
        <p:spPr>
          <a:xfrm>
            <a:off x="3780000" y="3060000"/>
            <a:ext cx="1258920" cy="1258920"/>
          </a:xfrm>
          <a:prstGeom prst="ellipse">
            <a:avLst/>
          </a:prstGeom>
          <a:solidFill>
            <a:srgbClr val="E6E905"/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de-DE"/>
          </a:p>
        </p:txBody>
      </p:sp>
      <p:sp>
        <p:nvSpPr>
          <p:cNvPr id="233" name="Oval 190"/>
          <p:cNvSpPr/>
          <p:nvPr/>
        </p:nvSpPr>
        <p:spPr>
          <a:xfrm>
            <a:off x="3780000" y="4320000"/>
            <a:ext cx="1258920" cy="1258920"/>
          </a:xfrm>
          <a:prstGeom prst="ellipse">
            <a:avLst/>
          </a:prstGeom>
          <a:solidFill>
            <a:srgbClr val="81D41A">
              <a:alpha val="20000"/>
            </a:srgbClr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288000" y="268920"/>
            <a:ext cx="806292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Stundentabelle</a:t>
            </a:r>
            <a:br>
              <a:rPr sz="2400" dirty="0"/>
            </a:br>
            <a:endParaRPr lang="de-DE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3" name="Tabelle 5">
            <a:extLst>
              <a:ext uri="{FF2B5EF4-FFF2-40B4-BE49-F238E27FC236}">
                <a16:creationId xmlns:a16="http://schemas.microsoft.com/office/drawing/2014/main" id="{27A2DEE9-1D05-7D95-734D-F74B5A155F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8392865"/>
              </p:ext>
            </p:extLst>
          </p:nvPr>
        </p:nvGraphicFramePr>
        <p:xfrm>
          <a:off x="288000" y="1340640"/>
          <a:ext cx="8063640" cy="4824000"/>
        </p:xfrm>
        <a:graphic>
          <a:graphicData uri="http://schemas.openxmlformats.org/drawingml/2006/table">
            <a:tbl>
              <a:tblPr/>
              <a:tblGrid>
                <a:gridCol w="1835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8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Name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Rolle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Wochenstunden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Gesamtstunden bisher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Grief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PO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16,75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Richenzhagen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PO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1,25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13,5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Blommel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QM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6,5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17,75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Hazinedar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QM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13,5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Awuklu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SM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0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15,5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Dalmus</a:t>
                      </a:r>
                      <a:endParaRPr lang="de-DE" sz="18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SM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11,75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248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Gesamt: 19,75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Gesamt: 88,75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Umstellung auf Scrum</a:t>
            </a:r>
            <a:endParaRPr lang="de-DE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pic>
        <p:nvPicPr>
          <p:cNvPr id="238" name="Picture 4" descr="A diagram of a graph&#10;&#10;Description automatically generated"/>
          <p:cNvPicPr/>
          <p:nvPr/>
        </p:nvPicPr>
        <p:blipFill>
          <a:blip r:embed="rId2"/>
          <a:stretch/>
        </p:blipFill>
        <p:spPr>
          <a:xfrm>
            <a:off x="457200" y="2059560"/>
            <a:ext cx="8228880" cy="2519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Konsequenzen</a:t>
            </a:r>
            <a:endParaRPr lang="de-DE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subTitle"/>
          </p:nvPr>
        </p:nvSpPr>
        <p:spPr>
          <a:xfrm>
            <a:off x="457200" y="1920960"/>
            <a:ext cx="8228880" cy="416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Arbeitszyklen</a:t>
            </a: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statt</a:t>
            </a: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linearem</a:t>
            </a: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Zeitplan</a:t>
            </a:r>
            <a:endParaRPr lang="en-US" sz="28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spc="-1" dirty="0" err="1">
                <a:solidFill>
                  <a:srgbClr val="000000"/>
                </a:solidFill>
                <a:latin typeface="Arial"/>
                <a:ea typeface="DejaVu Sans"/>
              </a:rPr>
              <a:t>Priorisierung</a:t>
            </a:r>
            <a:r>
              <a:rPr lang="en-US" sz="2800" spc="-1" dirty="0">
                <a:solidFill>
                  <a:srgbClr val="000000"/>
                </a:solidFill>
                <a:latin typeface="Arial"/>
                <a:ea typeface="DejaVu Sans"/>
              </a:rPr>
              <a:t> von Backlog Items</a:t>
            </a:r>
            <a:endParaRPr lang="de-DE" sz="2800" b="0" strike="noStrike" spc="-1" dirty="0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Mehr Meetings</a:t>
            </a:r>
          </a:p>
          <a:p>
            <a:pPr marL="228600" lvl="1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de-DE" sz="200" b="0" strike="noStrike" spc="-1" dirty="0">
              <a:latin typeface="Arial"/>
            </a:endParaRPr>
          </a:p>
          <a:p>
            <a:pPr marL="432000" lvl="1" indent="-216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Planning, Review &amp; Retrospective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kombinierbar</a:t>
            </a:r>
            <a:endParaRPr lang="de-DE" sz="2800" b="0" strike="noStrike" spc="-1" dirty="0">
              <a:latin typeface="Arial"/>
            </a:endParaRPr>
          </a:p>
          <a:p>
            <a:pPr marL="432000" lvl="1" indent="-216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Daily Meeting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eher</a:t>
            </a: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in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Textform</a:t>
            </a:r>
            <a:endParaRPr lang="en-US" sz="28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216000" lvl="1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</a:pPr>
            <a:endParaRPr lang="de-DE" sz="2800" b="0" strike="noStrike" spc="-1" dirty="0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Klare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Aufgabenverteilung</a:t>
            </a:r>
            <a:r>
              <a:rPr lang="en-US" sz="2800" spc="-1" dirty="0">
                <a:solidFill>
                  <a:srgbClr val="000000"/>
                </a:solidFill>
                <a:latin typeface="Arial"/>
                <a:ea typeface="DejaVu Sans"/>
              </a:rPr>
              <a:t> PO, QM, SM</a:t>
            </a:r>
            <a:endParaRPr lang="en-US" sz="28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228600" lvl="1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en-US" sz="100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228600" lvl="1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en-US" sz="2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en-US" sz="200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228600" lvl="1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de-DE" sz="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de-DE" sz="2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A95A9-156B-738C-EC11-A6B6BC4D6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Scrum Arbeitsablauf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330F5-C8E4-7601-0AD7-54070AD58EBC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1451344"/>
            <a:ext cx="8229240" cy="548516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2800" dirty="0"/>
              <a:t>PO definiert Backlog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2800" dirty="0"/>
              <a:t>Team entscheidet Sprint Backlog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2800" dirty="0"/>
              <a:t>Tägliche Kommunikation</a:t>
            </a:r>
          </a:p>
          <a:p>
            <a:pPr lvl="4"/>
            <a:r>
              <a:rPr lang="de-DE" sz="2800" dirty="0">
                <a:latin typeface="+mj-lt"/>
              </a:rPr>
              <a:t>	Status erklären</a:t>
            </a:r>
          </a:p>
          <a:p>
            <a:pPr lvl="1"/>
            <a:r>
              <a:rPr lang="de-DE" sz="2800" dirty="0">
                <a:latin typeface="+mj-lt"/>
              </a:rPr>
              <a:t>	Hindernisse erkären</a:t>
            </a:r>
          </a:p>
          <a:p>
            <a:pPr lvl="1"/>
            <a:r>
              <a:rPr lang="de-DE" sz="2800" dirty="0">
                <a:latin typeface="+mj-lt"/>
              </a:rPr>
              <a:t>	Versprechen was man bis morgen macht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2800" dirty="0"/>
              <a:t>Produkt Increment demonstrieren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2800" dirty="0"/>
              <a:t>Sprint reflektieren &amp; Prozess verbessern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DE" sz="28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495027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539640" y="4076640"/>
            <a:ext cx="8063280" cy="1582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1600" b="0" strike="noStrike" spc="-1">
                <a:solidFill>
                  <a:srgbClr val="000000"/>
                </a:solidFill>
                <a:latin typeface="Verdana"/>
                <a:ea typeface="DejaVu Sans"/>
              </a:rPr>
              <a:t>FH Aachen </a:t>
            </a: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  <a:ea typeface="DejaVu Sans"/>
              </a:rPr>
              <a:t>Fachbereich Elektrotechnik und Informationstechnik</a:t>
            </a:r>
            <a:br>
              <a:rPr sz="1600"/>
            </a:b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  <a:ea typeface="DejaVu Sans"/>
              </a:rPr>
              <a:t>SWE – Gruppe B1 (A)</a:t>
            </a:r>
            <a:br>
              <a:rPr sz="1600"/>
            </a:b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  <a:ea typeface="DejaVu Sans"/>
              </a:rPr>
              <a:t>www.fh-aachen.de</a:t>
            </a:r>
            <a:endParaRPr lang="de-DE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ftr" idx="7"/>
          </p:nvPr>
        </p:nvSpPr>
        <p:spPr>
          <a:xfrm>
            <a:off x="287280" y="6551640"/>
            <a:ext cx="8063280" cy="21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>
            <a:lvl1pPr>
              <a:lnSpc>
                <a:spcPct val="100000"/>
              </a:lnSpc>
              <a:buNone/>
              <a:defRPr lang="de-DE" sz="800" b="1" strike="noStrike" spc="-1">
                <a:solidFill>
                  <a:srgbClr val="000000"/>
                </a:solidFill>
                <a:latin typeface="Arial"/>
                <a:ea typeface="DejaVu Sans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1" strike="noStrike" spc="-1">
                <a:solidFill>
                  <a:srgbClr val="000000"/>
                </a:solidFill>
                <a:latin typeface="Arial"/>
                <a:ea typeface="DejaVu Sans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Arial"/>
                <a:ea typeface="DejaVu Sans"/>
              </a:rPr>
              <a:t>UNIVERSITY OF APPLIED SCIENCES  |  FACHBEREICH ELEKTROTECHNIK UND INFORMATIONSTECHNIK  |  WWW.FH-AACHEN.DE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243" name="Titel 1"/>
          <p:cNvSpPr/>
          <p:nvPr/>
        </p:nvSpPr>
        <p:spPr>
          <a:xfrm>
            <a:off x="3708000" y="1197000"/>
            <a:ext cx="1727280" cy="64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3200" b="0" strike="noStrike" spc="-1">
                <a:solidFill>
                  <a:srgbClr val="00B1AC"/>
                </a:solidFill>
                <a:latin typeface="Verdana"/>
                <a:ea typeface="DejaVu Sans"/>
              </a:rPr>
              <a:t>Fragen?</a:t>
            </a: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PO-2024-10-23</Template>
  <TotalTime>0</TotalTime>
  <Words>252</Words>
  <Application>Microsoft Office PowerPoint</Application>
  <PresentationFormat>On-screen Show (4:3)</PresentationFormat>
  <Paragraphs>84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Symbol</vt:lpstr>
      <vt:lpstr>Times New Roman</vt:lpstr>
      <vt:lpstr>Verdana</vt:lpstr>
      <vt:lpstr>Wingdings</vt:lpstr>
      <vt:lpstr>Office Theme</vt:lpstr>
      <vt:lpstr>Office Theme</vt:lpstr>
      <vt:lpstr>Office Theme</vt:lpstr>
      <vt:lpstr>Office Theme</vt:lpstr>
      <vt:lpstr>Office Theme</vt:lpstr>
      <vt:lpstr>SWE – Gruppe B1 (A)  13.11.2024 PO</vt:lpstr>
      <vt:lpstr>Inhaltsverzeichnis</vt:lpstr>
      <vt:lpstr>Was haben wir seit letztem Termin erreicht? </vt:lpstr>
      <vt:lpstr>Herausforderungen</vt:lpstr>
      <vt:lpstr>Projektzeitplan </vt:lpstr>
      <vt:lpstr>Unsere Pläne bis zum nächsten Termin </vt:lpstr>
      <vt:lpstr>Ampelstatus</vt:lpstr>
      <vt:lpstr>Stundentabelle </vt:lpstr>
      <vt:lpstr>Umstellung auf Scrum</vt:lpstr>
      <vt:lpstr>Konsequenzen</vt:lpstr>
      <vt:lpstr>Scrum Arbeitsablauf</vt:lpstr>
      <vt:lpstr>FH Aachen  Fachbereich Elektrotechnik und Informationstechnik  SWE – Gruppe B1 (A)  www.fh-aachen.de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 – Gruppe B1 (A)  23.10.2024 PO</dc:title>
  <dc:subject/>
  <dc:creator>Nathan Richenzhagen</dc:creator>
  <dc:description/>
  <cp:lastModifiedBy>Grief, Matthias</cp:lastModifiedBy>
  <cp:revision>54</cp:revision>
  <dcterms:created xsi:type="dcterms:W3CDTF">2024-10-21T11:45:56Z</dcterms:created>
  <dcterms:modified xsi:type="dcterms:W3CDTF">2024-11-13T14:25:10Z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On-screen Show (4:3)</vt:lpwstr>
  </property>
  <property fmtid="{D5CDD505-2E9C-101B-9397-08002B2CF9AE}" pid="4" name="Slides">
    <vt:i4>11</vt:i4>
  </property>
</Properties>
</file>