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</p:sldMasterIdLst>
  <p:notesMasterIdLst>
    <p:notesMasterId r:id="rId1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209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de-DE" sz="4400" b="0" strike="noStrike" spc="-1">
                <a:latin typeface="Arial"/>
              </a:rPr>
              <a:t>Folie mittels Klicken verschieben</a:t>
            </a: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de-DE" sz="2000" b="0" strike="noStrike" spc="-1">
                <a:latin typeface="Arial"/>
              </a:rPr>
              <a:t>Format der Notizen mittels Klicken bearbeiten</a:t>
            </a:r>
          </a:p>
        </p:txBody>
      </p:sp>
      <p:sp>
        <p:nvSpPr>
          <p:cNvPr id="17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de-DE" sz="1400" b="0" strike="noStrike" spc="-1">
                <a:latin typeface="Times New Roman"/>
              </a:rPr>
              <a:t>&lt;Kopfzeile&gt;</a:t>
            </a:r>
          </a:p>
        </p:txBody>
      </p:sp>
      <p:sp>
        <p:nvSpPr>
          <p:cNvPr id="171" name="PlaceHolder 4"/>
          <p:cNvSpPr>
            <a:spLocks noGrp="1"/>
          </p:cNvSpPr>
          <p:nvPr>
            <p:ph type="dt" idx="3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de-DE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de-DE" sz="1400" b="0" strike="noStrike" spc="-1">
                <a:latin typeface="Times New Roman"/>
              </a:rPr>
              <a:t>&lt;Datum/Uhrzeit&gt;</a:t>
            </a:r>
          </a:p>
        </p:txBody>
      </p:sp>
      <p:sp>
        <p:nvSpPr>
          <p:cNvPr id="172" name="PlaceHolder 5"/>
          <p:cNvSpPr>
            <a:spLocks noGrp="1"/>
          </p:cNvSpPr>
          <p:nvPr>
            <p:ph type="ft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de-DE" sz="1400" b="0" strike="noStrike" spc="-1">
                <a:latin typeface="Times New Roman"/>
              </a:defRPr>
            </a:lvl1pPr>
          </a:lstStyle>
          <a:p>
            <a:r>
              <a:rPr lang="de-DE" sz="1400" b="0" strike="noStrike" spc="-1">
                <a:latin typeface="Times New Roman"/>
              </a:rPr>
              <a:t>&lt;Fußzeile&gt;</a:t>
            </a:r>
          </a:p>
        </p:txBody>
      </p:sp>
      <p:sp>
        <p:nvSpPr>
          <p:cNvPr id="173" name="PlaceHolder 6"/>
          <p:cNvSpPr>
            <a:spLocks noGrp="1"/>
          </p:cNvSpPr>
          <p:nvPr>
            <p:ph type="sldNum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de-DE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D7FE07D8-FC1B-4422-BC4E-8D961F566EE2}" type="slidenum">
              <a:rPr lang="de-DE" sz="1400" b="0" strike="noStrike" spc="-1">
                <a:latin typeface="Times New Roman"/>
              </a:rPr>
              <a:t>‹#›</a:t>
            </a:fld>
            <a:endParaRPr lang="de-DE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ln w="0">
            <a:noFill/>
          </a:ln>
        </p:spPr>
      </p:sp>
      <p:sp>
        <p:nvSpPr>
          <p:cNvPr id="198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160" cy="4466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endParaRPr lang="de-DE" sz="2000" b="0" strike="noStrike" spc="-1">
              <a:latin typeface="Arial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 type="sldNum" idx="8"/>
          </p:nvPr>
        </p:nvSpPr>
        <p:spPr>
          <a:xfrm>
            <a:off x="3849840" y="9428040"/>
            <a:ext cx="2945520" cy="49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algn="r">
              <a:lnSpc>
                <a:spcPct val="100000"/>
              </a:lnSpc>
              <a:buNone/>
              <a:defRPr lang="de-DE" sz="12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593B6218-988F-4EB9-ADB0-B19BF1AAAC54}" type="slidenum">
              <a:rPr lang="de-DE" sz="1200" b="0" strike="noStrike" spc="-1">
                <a:solidFill>
                  <a:srgbClr val="000000"/>
                </a:solidFill>
                <a:latin typeface="Arial"/>
              </a:rPr>
              <a:t>2</a:t>
            </a:fld>
            <a:endParaRPr lang="de-DE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640" y="744480"/>
            <a:ext cx="4961880" cy="3722040"/>
          </a:xfrm>
          <a:prstGeom prst="rect">
            <a:avLst/>
          </a:prstGeom>
          <a:ln w="0">
            <a:noFill/>
          </a:ln>
        </p:spPr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160" cy="4466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endParaRPr lang="de-DE" sz="20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sldNum" idx="9"/>
          </p:nvPr>
        </p:nvSpPr>
        <p:spPr>
          <a:xfrm>
            <a:off x="3849840" y="9428040"/>
            <a:ext cx="2945520" cy="49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algn="r">
              <a:lnSpc>
                <a:spcPct val="100000"/>
              </a:lnSpc>
              <a:buNone/>
              <a:defRPr lang="de-DE" sz="12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D0AD5708-A288-4209-9E44-0F23BA5C65DE}" type="slidenum">
              <a:rPr lang="de-DE" sz="1200" b="0" strike="noStrike" spc="-1">
                <a:solidFill>
                  <a:srgbClr val="000000"/>
                </a:solidFill>
                <a:latin typeface="Arial"/>
              </a:rPr>
              <a:t>9</a:t>
            </a:fld>
            <a:endParaRPr lang="de-DE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23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24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25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60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64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65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66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67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erade Verbindung 3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" name="Gerade Verbindung 4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" name="Grafik 8" descr="FHAAC_RGB_oBL-r.jpg"/>
          <p:cNvPicPr/>
          <p:nvPr/>
        </p:nvPicPr>
        <p:blipFill>
          <a:blip r:embed="rId14"/>
          <a:stretch/>
        </p:blipFill>
        <p:spPr>
          <a:xfrm>
            <a:off x="8564400" y="287280"/>
            <a:ext cx="578880" cy="1728000"/>
          </a:xfrm>
          <a:prstGeom prst="rect">
            <a:avLst/>
          </a:prstGeom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ftr" idx="1"/>
          </p:nvPr>
        </p:nvSpPr>
        <p:spPr>
          <a:xfrm>
            <a:off x="287280" y="6551640"/>
            <a:ext cx="8063640" cy="21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buNone/>
              <a:defRPr lang="de-DE" sz="800" b="0" strike="noStrike" spc="-1">
                <a:solidFill>
                  <a:srgbClr val="000000"/>
                </a:solidFill>
                <a:latin typeface="Verdan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de-DE" sz="800" b="0" strike="noStrike" spc="-1">
                <a:solidFill>
                  <a:srgbClr val="000000"/>
                </a:solidFill>
                <a:latin typeface="Verdana"/>
              </a:rPr>
              <a:t>&lt;Fußzeile&gt;</a:t>
            </a:r>
            <a:endParaRPr lang="de-DE" sz="800" b="0" strike="noStrike" spc="-1">
              <a:latin typeface="Times New Roman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de-DE" sz="44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erade Verbindung 3"/>
          <p:cNvSpPr/>
          <p:nvPr/>
        </p:nvSpPr>
        <p:spPr>
          <a:xfrm>
            <a:off x="285480" y="1152360"/>
            <a:ext cx="8064720" cy="144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" name="Gerade Verbindung 4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4" name="Textfeld 5"/>
          <p:cNvSpPr/>
          <p:nvPr/>
        </p:nvSpPr>
        <p:spPr>
          <a:xfrm>
            <a:off x="287280" y="6551640"/>
            <a:ext cx="8279640" cy="12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8077320" algn="r"/>
              </a:tabLst>
            </a:pPr>
            <a:r>
              <a:rPr lang="de-DE" sz="800" b="1" strike="noStrike" spc="-1">
                <a:solidFill>
                  <a:srgbClr val="000000"/>
                </a:solidFill>
                <a:latin typeface="Verdana"/>
                <a:ea typeface="DejaVu Sans"/>
              </a:rPr>
              <a:t>© FH AACHEN </a:t>
            </a:r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UNIVERSITY OF APPLIED SCIENCES	</a:t>
            </a:r>
            <a:fld id="{F2AC0D29-A09D-4653-8AEE-5155DBAD8359}" type="datetime3"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04/12/24</a:t>
            </a:fld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  |  </a:t>
            </a:r>
            <a:fld id="{0E086686-1319-403C-8BE0-0130101AAA58}" type="slidenum"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‹#›</a:t>
            </a:fld>
            <a:endParaRPr lang="de-DE" sz="800" b="0" strike="noStrike" spc="-1">
              <a:latin typeface="Arial"/>
            </a:endParaRPr>
          </a:p>
        </p:txBody>
      </p:sp>
      <p:pic>
        <p:nvPicPr>
          <p:cNvPr id="45" name="Grafik 9" descr="FHAAC_RGB_oBL-r.jpg"/>
          <p:cNvPicPr/>
          <p:nvPr/>
        </p:nvPicPr>
        <p:blipFill>
          <a:blip r:embed="rId14"/>
          <a:stretch/>
        </p:blipFill>
        <p:spPr>
          <a:xfrm>
            <a:off x="8564400" y="287280"/>
            <a:ext cx="578880" cy="172800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de-DE" sz="44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erade Verbindung 3"/>
          <p:cNvSpPr/>
          <p:nvPr/>
        </p:nvSpPr>
        <p:spPr>
          <a:xfrm>
            <a:off x="285480" y="1152360"/>
            <a:ext cx="8064360" cy="1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70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" name="Gerade Verbindung 4"/>
          <p:cNvSpPr/>
          <p:nvPr/>
        </p:nvSpPr>
        <p:spPr>
          <a:xfrm>
            <a:off x="287280" y="6516360"/>
            <a:ext cx="8064000" cy="14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70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" name="Textfeld 5"/>
          <p:cNvSpPr/>
          <p:nvPr/>
        </p:nvSpPr>
        <p:spPr>
          <a:xfrm>
            <a:off x="287280" y="6551640"/>
            <a:ext cx="8279280" cy="12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8077320" algn="r"/>
              </a:tabLst>
            </a:pPr>
            <a:r>
              <a:rPr lang="de-DE" sz="800" b="1" strike="noStrike" spc="-1">
                <a:solidFill>
                  <a:srgbClr val="000000"/>
                </a:solidFill>
                <a:latin typeface="Verdana"/>
                <a:ea typeface="DejaVu Sans"/>
              </a:rPr>
              <a:t>© FH AACHEN </a:t>
            </a:r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UNIVERSITY OF APPLIED SCIENCES	</a:t>
            </a:r>
            <a:fld id="{502C21D4-7AC2-467D-B38A-27C26D1F78E4}" type="datetime3"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04/12/24</a:t>
            </a:fld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  |  </a:t>
            </a:r>
            <a:fld id="{EA812126-1670-45D3-9D2E-54839719C28C}" type="slidenum"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‹#›</a:t>
            </a:fld>
            <a:endParaRPr lang="de-DE" sz="800" b="0" strike="noStrike" spc="-1">
              <a:latin typeface="Arial"/>
            </a:endParaRPr>
          </a:p>
        </p:txBody>
      </p:sp>
      <p:pic>
        <p:nvPicPr>
          <p:cNvPr id="87" name="Grafik 9" descr="FHAAC_RGB_oBL-r.jpg"/>
          <p:cNvPicPr/>
          <p:nvPr/>
        </p:nvPicPr>
        <p:blipFill>
          <a:blip r:embed="rId14"/>
          <a:stretch/>
        </p:blipFill>
        <p:spPr>
          <a:xfrm>
            <a:off x="8564400" y="287280"/>
            <a:ext cx="578520" cy="1727640"/>
          </a:xfrm>
          <a:prstGeom prst="rect">
            <a:avLst/>
          </a:prstGeom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de-DE" sz="44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erade Verbindung 2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7" name="Gerade Verbindung 3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28" name="Grafik 8" descr="FHAAC_RGB_oBL-r.jpg"/>
          <p:cNvPicPr/>
          <p:nvPr/>
        </p:nvPicPr>
        <p:blipFill>
          <a:blip r:embed="rId14"/>
          <a:stretch/>
        </p:blipFill>
        <p:spPr>
          <a:xfrm>
            <a:off x="8564400" y="287280"/>
            <a:ext cx="578880" cy="1728000"/>
          </a:xfrm>
          <a:prstGeom prst="rect">
            <a:avLst/>
          </a:prstGeom>
          <a:ln w="0">
            <a:noFill/>
          </a:ln>
        </p:spPr>
      </p:pic>
      <p:sp>
        <p:nvSpPr>
          <p:cNvPr id="129" name="PlaceHolder 1"/>
          <p:cNvSpPr>
            <a:spLocks noGrp="1"/>
          </p:cNvSpPr>
          <p:nvPr>
            <p:ph type="ftr" idx="2"/>
          </p:nvPr>
        </p:nvSpPr>
        <p:spPr>
          <a:xfrm>
            <a:off x="287280" y="6551640"/>
            <a:ext cx="8063640" cy="21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buNone/>
              <a:defRPr lang="de-DE" sz="800" b="0" strike="noStrike" spc="-1">
                <a:solidFill>
                  <a:srgbClr val="000000"/>
                </a:solidFill>
                <a:latin typeface="Verdan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de-DE" sz="800" b="0" strike="noStrike" spc="-1">
                <a:solidFill>
                  <a:srgbClr val="000000"/>
                </a:solidFill>
                <a:latin typeface="Verdana"/>
              </a:rPr>
              <a:t>&lt;Fußzeile&gt;</a:t>
            </a:r>
            <a:endParaRPr lang="de-DE" sz="800" b="0" strike="noStrike" spc="-1">
              <a:latin typeface="Times New Roman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de-DE" sz="44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540000" y="1989000"/>
            <a:ext cx="8063280" cy="2087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4800" b="0" strike="noStrike" spc="-1" dirty="0">
                <a:solidFill>
                  <a:srgbClr val="00B1AC"/>
                </a:solidFill>
                <a:latin typeface="Verdana"/>
              </a:rPr>
              <a:t>SWE – Gruppe B1 (A)</a:t>
            </a:r>
            <a:br>
              <a:rPr sz="4800" dirty="0"/>
            </a:br>
            <a:br>
              <a:rPr sz="4800" dirty="0"/>
            </a:br>
            <a:r>
              <a:rPr lang="de-DE" sz="3200" spc="-1" dirty="0">
                <a:solidFill>
                  <a:srgbClr val="00B1AC"/>
                </a:solidFill>
                <a:latin typeface="Verdana"/>
              </a:rPr>
              <a:t>4</a:t>
            </a:r>
            <a:r>
              <a:rPr lang="de-DE" sz="3200" b="0" strike="noStrike" spc="-1" dirty="0">
                <a:solidFill>
                  <a:srgbClr val="00B1AC"/>
                </a:solidFill>
                <a:latin typeface="Verdana"/>
              </a:rPr>
              <a:t>.1</a:t>
            </a:r>
            <a:r>
              <a:rPr lang="de-DE" sz="3200" spc="-1" dirty="0">
                <a:solidFill>
                  <a:srgbClr val="00B1AC"/>
                </a:solidFill>
                <a:latin typeface="Verdana"/>
              </a:rPr>
              <a:t>2</a:t>
            </a:r>
            <a:r>
              <a:rPr lang="de-DE" sz="3200" b="0" strike="noStrike" spc="-1" dirty="0">
                <a:solidFill>
                  <a:srgbClr val="00B1AC"/>
                </a:solidFill>
                <a:latin typeface="Verdana"/>
              </a:rPr>
              <a:t>.2024 PO</a:t>
            </a:r>
            <a:endParaRPr lang="de-DE" sz="3200" b="0" strike="noStrike" spc="-1" dirty="0"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ftr" idx="6"/>
          </p:nvPr>
        </p:nvSpPr>
        <p:spPr>
          <a:xfrm>
            <a:off x="287280" y="6551640"/>
            <a:ext cx="8063640" cy="21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buNone/>
              <a:defRPr lang="de-DE" sz="800" b="1" strike="noStrike" spc="-1">
                <a:solidFill>
                  <a:srgbClr val="000000"/>
                </a:solidFill>
                <a:latin typeface="Verdan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de-DE" sz="800" b="1" strike="noStrike" spc="-1">
                <a:solidFill>
                  <a:srgbClr val="000000"/>
                </a:solidFill>
                <a:latin typeface="Verdana"/>
              </a:rPr>
              <a:t>© FH AACHEN </a:t>
            </a:r>
            <a:r>
              <a:rPr lang="de-DE" sz="800" b="0" strike="noStrike" spc="-1">
                <a:solidFill>
                  <a:srgbClr val="000000"/>
                </a:solidFill>
                <a:latin typeface="Verdana"/>
              </a:rPr>
              <a:t>UNIVERSITY OF APPLIED SCIENCES  |  FACHBEREICH ELEKTROTECHNIK UND INFORMATIONSTECHNIK  |  WWW.FH-AACHEN.DE</a:t>
            </a:r>
            <a:endParaRPr lang="de-DE" sz="800" b="0" strike="noStrike" spc="-1">
              <a:latin typeface="Times New Roman"/>
            </a:endParaRPr>
          </a:p>
          <a:p>
            <a:pPr>
              <a:lnSpc>
                <a:spcPct val="100000"/>
              </a:lnSpc>
              <a:buNone/>
            </a:pPr>
            <a:endParaRPr lang="de-DE" sz="800" b="0" strike="noStrike" spc="-1">
              <a:latin typeface="Times New Roman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subTitle"/>
          </p:nvPr>
        </p:nvSpPr>
        <p:spPr>
          <a:xfrm>
            <a:off x="540000" y="5589360"/>
            <a:ext cx="8063280" cy="57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de-DE" sz="2400" spc="-1" dirty="0">
                <a:solidFill>
                  <a:srgbClr val="000000"/>
                </a:solidFill>
                <a:latin typeface="Verdana"/>
              </a:rPr>
              <a:t>Matthias Grief</a:t>
            </a:r>
            <a:endParaRPr lang="de-DE" sz="2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287280" y="287280"/>
            <a:ext cx="806364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</a:rPr>
              <a:t>Inhaltsverzeichnis</a:t>
            </a:r>
            <a:endParaRPr lang="de-DE" sz="2400" b="0" strike="noStrike" spc="-1"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/>
          </p:nvPr>
        </p:nvSpPr>
        <p:spPr>
          <a:xfrm>
            <a:off x="317520" y="1360440"/>
            <a:ext cx="8063640" cy="503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Was haben wir seit letztem Termin erreicht?</a:t>
            </a:r>
            <a:endParaRPr lang="de-DE" sz="24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Herausforderungen</a:t>
            </a:r>
            <a:endParaRPr lang="de-DE" sz="24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Projektzeitplan</a:t>
            </a:r>
            <a:endParaRPr lang="de-DE" sz="24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Unsere Pläne bis zum nächsten Termin</a:t>
            </a:r>
            <a:endParaRPr lang="de-DE" sz="24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Ampelstatus</a:t>
            </a:r>
            <a:endParaRPr lang="de-DE" sz="24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Stundentabelle</a:t>
            </a:r>
            <a:endParaRPr lang="de-DE" sz="2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3280" cy="71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</a:rPr>
              <a:t>Was haben wir seit letztem Termin erreicht?</a:t>
            </a:r>
            <a:br>
              <a:rPr sz="2400"/>
            </a:br>
            <a:endParaRPr lang="de-DE" sz="2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/>
          </p:nvPr>
        </p:nvSpPr>
        <p:spPr>
          <a:xfrm>
            <a:off x="413640" y="1484640"/>
            <a:ext cx="7811640" cy="424941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Ersten Sprint durchgeführt</a:t>
            </a:r>
          </a:p>
          <a:p>
            <a:pPr marL="343080" indent="-34308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Loginsystem teilweise implementiert</a:t>
            </a:r>
          </a:p>
          <a:p>
            <a:pPr marL="343080" indent="-34308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Inhaltseditor begonnen</a:t>
            </a:r>
            <a:endParaRPr lang="de-DE" sz="2400" b="0" strike="noStrike" spc="-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3280" cy="71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</a:rPr>
              <a:t>Herausforderungen</a:t>
            </a:r>
            <a:endParaRPr lang="de-DE" sz="2400" b="0" strike="noStrike" spc="-1"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288000" y="1702695"/>
            <a:ext cx="8063280" cy="40789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spc="-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Kommunikation</a:t>
            </a:r>
            <a:r>
              <a:rPr lang="en-US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von </a:t>
            </a:r>
            <a:r>
              <a:rPr lang="en-US" sz="2400" spc="-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Fortschritt</a:t>
            </a:r>
            <a:r>
              <a:rPr lang="en-US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an </a:t>
            </a:r>
            <a:r>
              <a:rPr lang="en-US" sz="2400" spc="-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Aufgaben</a:t>
            </a:r>
            <a:endParaRPr lang="en-US" sz="2400" spc="-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spc="-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Nicht</a:t>
            </a:r>
            <a:r>
              <a:rPr lang="en-US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eindeutige</a:t>
            </a:r>
            <a:r>
              <a:rPr lang="en-US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Zuständigkeiten</a:t>
            </a:r>
            <a:endParaRPr lang="en-US" sz="2400" spc="-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spc="-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Nicht</a:t>
            </a:r>
            <a:r>
              <a:rPr lang="en-US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mit</a:t>
            </a:r>
            <a:r>
              <a:rPr lang="en-US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allen</a:t>
            </a:r>
            <a:r>
              <a:rPr lang="en-US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Aufgaben</a:t>
            </a:r>
            <a:r>
              <a:rPr lang="en-US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fertig</a:t>
            </a:r>
            <a:r>
              <a:rPr lang="en-US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geworden</a:t>
            </a:r>
            <a:endParaRPr lang="en-US" sz="2400" spc="-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3280" cy="71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Projektzeitplan</a:t>
            </a:r>
            <a:br>
              <a:rPr sz="2400" dirty="0"/>
            </a:br>
            <a:endParaRPr lang="de-DE" sz="2400" b="0" strike="noStrike" spc="-1" dirty="0">
              <a:latin typeface="Arial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8EB362D-86A3-487F-B2AB-4AAE2117B974}"/>
              </a:ext>
            </a:extLst>
          </p:cNvPr>
          <p:cNvSpPr txBox="1">
            <a:spLocks/>
          </p:cNvSpPr>
          <p:nvPr/>
        </p:nvSpPr>
        <p:spPr>
          <a:xfrm>
            <a:off x="540360" y="1619250"/>
            <a:ext cx="8063280" cy="3727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Abgabetermin: 8.1.2025 </a:t>
            </a: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Features vollständig bis 18.12.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3280" cy="71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</a:rPr>
              <a:t>Unsere Pläne bis zum nächsten Termin</a:t>
            </a:r>
            <a:br>
              <a:rPr sz="2400"/>
            </a:br>
            <a:endParaRPr lang="de-DE" sz="2400" b="0" strike="noStrike" spc="-1"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288000" y="1288815"/>
            <a:ext cx="8063280" cy="458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de-DE" sz="24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400" spc="-1" dirty="0">
                <a:solidFill>
                  <a:srgbClr val="000000"/>
                </a:solidFill>
                <a:latin typeface="Verdana"/>
              </a:rPr>
              <a:t>Nächsten Sprint planen und durchführen</a:t>
            </a:r>
          </a:p>
          <a:p>
            <a:pPr marL="800280" lvl="1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000" spc="-1" dirty="0">
                <a:solidFill>
                  <a:srgbClr val="000000"/>
                </a:solidFill>
                <a:latin typeface="Verdana"/>
              </a:rPr>
              <a:t>Übriggebliebene Aufgaben aus Sprint 1 fertigmachen (Login)</a:t>
            </a:r>
          </a:p>
          <a:p>
            <a:pPr marL="800280" lvl="1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000" spc="-1" dirty="0">
                <a:solidFill>
                  <a:srgbClr val="000000"/>
                </a:solidFill>
                <a:latin typeface="Verdana"/>
              </a:rPr>
              <a:t>Inhaltsbearbeitung vorbereiten</a:t>
            </a:r>
          </a:p>
          <a:p>
            <a:pPr marL="800280" lvl="1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000" spc="-1" dirty="0">
                <a:solidFill>
                  <a:srgbClr val="000000"/>
                </a:solidFill>
                <a:latin typeface="Verdana"/>
              </a:rPr>
              <a:t>Suchfunktion vorbereiten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292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</a:rPr>
              <a:t>Ampelstatus</a:t>
            </a:r>
            <a:endParaRPr lang="de-DE" sz="2400" b="0" strike="noStrike" spc="-1">
              <a:latin typeface="Arial"/>
            </a:endParaRPr>
          </a:p>
        </p:txBody>
      </p:sp>
      <p:sp>
        <p:nvSpPr>
          <p:cNvPr id="188" name="Rechteck 187"/>
          <p:cNvSpPr/>
          <p:nvPr/>
        </p:nvSpPr>
        <p:spPr>
          <a:xfrm>
            <a:off x="3420000" y="1620000"/>
            <a:ext cx="1979280" cy="4139280"/>
          </a:xfrm>
          <a:prstGeom prst="rect">
            <a:avLst/>
          </a:prstGeom>
          <a:solidFill>
            <a:srgbClr val="80808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de-DE"/>
          </a:p>
        </p:txBody>
      </p:sp>
      <p:sp>
        <p:nvSpPr>
          <p:cNvPr id="189" name="Ellipse 188"/>
          <p:cNvSpPr/>
          <p:nvPr/>
        </p:nvSpPr>
        <p:spPr>
          <a:xfrm>
            <a:off x="3780000" y="1800000"/>
            <a:ext cx="1259280" cy="1259280"/>
          </a:xfrm>
          <a:prstGeom prst="ellipse">
            <a:avLst/>
          </a:prstGeom>
          <a:solidFill>
            <a:srgbClr val="FF4000">
              <a:alpha val="20000"/>
            </a:srgbClr>
          </a:solidFill>
          <a:ln w="10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de-DE"/>
          </a:p>
        </p:txBody>
      </p:sp>
      <p:sp>
        <p:nvSpPr>
          <p:cNvPr id="190" name="Ellipse 189"/>
          <p:cNvSpPr/>
          <p:nvPr/>
        </p:nvSpPr>
        <p:spPr>
          <a:xfrm>
            <a:off x="3780000" y="3060000"/>
            <a:ext cx="1259280" cy="1259280"/>
          </a:xfrm>
          <a:prstGeom prst="ellipse">
            <a:avLst/>
          </a:prstGeom>
          <a:solidFill>
            <a:srgbClr val="E6E905">
              <a:alpha val="20000"/>
            </a:srgbClr>
          </a:solidFill>
          <a:ln w="10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de-DE"/>
          </a:p>
        </p:txBody>
      </p:sp>
      <p:sp>
        <p:nvSpPr>
          <p:cNvPr id="191" name="Ellipse 190"/>
          <p:cNvSpPr/>
          <p:nvPr/>
        </p:nvSpPr>
        <p:spPr>
          <a:xfrm>
            <a:off x="3780000" y="4320000"/>
            <a:ext cx="1259280" cy="1259280"/>
          </a:xfrm>
          <a:prstGeom prst="ellipse">
            <a:avLst/>
          </a:prstGeom>
          <a:solidFill>
            <a:srgbClr val="81D41A"/>
          </a:solidFill>
          <a:ln w="10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288000" y="268920"/>
            <a:ext cx="8063280" cy="71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</a:rPr>
              <a:t>Stundentabelle</a:t>
            </a:r>
            <a:br>
              <a:rPr sz="2400"/>
            </a:br>
            <a:endParaRPr lang="de-DE" sz="2400" b="0" strike="noStrike" spc="-1">
              <a:latin typeface="Arial"/>
            </a:endParaRPr>
          </a:p>
        </p:txBody>
      </p:sp>
      <p:graphicFrame>
        <p:nvGraphicFramePr>
          <p:cNvPr id="193" name="Tabelle 5"/>
          <p:cNvGraphicFramePr/>
          <p:nvPr>
            <p:extLst>
              <p:ext uri="{D42A27DB-BD31-4B8C-83A1-F6EECF244321}">
                <p14:modId xmlns:p14="http://schemas.microsoft.com/office/powerpoint/2010/main" val="3650531360"/>
              </p:ext>
            </p:extLst>
          </p:nvPr>
        </p:nvGraphicFramePr>
        <p:xfrm>
          <a:off x="288000" y="1340640"/>
          <a:ext cx="8063640" cy="4824000"/>
        </p:xfrm>
        <a:graphic>
          <a:graphicData uri="http://schemas.openxmlformats.org/drawingml/2006/table">
            <a:tbl>
              <a:tblPr/>
              <a:tblGrid>
                <a:gridCol w="1835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8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1" strike="noStrike" spc="-1">
                          <a:solidFill>
                            <a:srgbClr val="FFFFFF"/>
                          </a:solidFill>
                          <a:latin typeface="Verdana"/>
                        </a:rPr>
                        <a:t>Name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1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1" strike="noStrike" spc="-1">
                          <a:solidFill>
                            <a:srgbClr val="FFFFFF"/>
                          </a:solidFill>
                          <a:latin typeface="Verdana"/>
                        </a:rPr>
                        <a:t>Rolle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1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1" strike="noStrike" spc="-1">
                          <a:solidFill>
                            <a:srgbClr val="FFFFFF"/>
                          </a:solidFill>
                          <a:latin typeface="Verdana"/>
                        </a:rPr>
                        <a:t>Wochenstunden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1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1" strike="noStrike" spc="-1">
                          <a:solidFill>
                            <a:srgbClr val="FFFFFF"/>
                          </a:solidFill>
                          <a:latin typeface="Verdana"/>
                        </a:rPr>
                        <a:t>Gesamtstunden bisher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1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Grief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PO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4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32,75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Richenzhagen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PO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3</a:t>
                      </a: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,5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2</a:t>
                      </a: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4,25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Blommel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QM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2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34,75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Hazinedar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QM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4</a:t>
                      </a: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,5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2</a:t>
                      </a: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9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Dalmus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SM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3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20,25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Awuklu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SM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1</a:t>
                      </a: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0,5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3</a:t>
                      </a: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1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2480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Gesamt: 27,5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Gesamt: 172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39640" y="4076640"/>
            <a:ext cx="8063640" cy="158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1600" b="0" strike="noStrike" spc="-1">
                <a:solidFill>
                  <a:srgbClr val="000000"/>
                </a:solidFill>
                <a:latin typeface="Verdana"/>
              </a:rPr>
              <a:t>FH Aachen </a:t>
            </a:r>
            <a:br>
              <a:rPr sz="1600"/>
            </a:br>
            <a:r>
              <a:rPr lang="de-DE" sz="1600" b="0" strike="noStrike" spc="-1">
                <a:solidFill>
                  <a:srgbClr val="000000"/>
                </a:solidFill>
                <a:latin typeface="Verdana"/>
              </a:rPr>
              <a:t>Fachbereich Elektrotechnik und Informationstechnik</a:t>
            </a:r>
            <a:br>
              <a:rPr sz="1600"/>
            </a:br>
            <a:br>
              <a:rPr sz="1600"/>
            </a:br>
            <a:r>
              <a:rPr lang="de-DE" sz="1600" b="0" strike="noStrike" spc="-1">
                <a:solidFill>
                  <a:srgbClr val="000000"/>
                </a:solidFill>
                <a:latin typeface="Verdana"/>
              </a:rPr>
              <a:t>SWE – Gruppe B1 (A)</a:t>
            </a:r>
            <a:br>
              <a:rPr sz="1600"/>
            </a:br>
            <a:br>
              <a:rPr sz="1600"/>
            </a:br>
            <a:r>
              <a:rPr lang="de-DE" sz="1600" b="0" strike="noStrike" spc="-1">
                <a:solidFill>
                  <a:srgbClr val="000000"/>
                </a:solidFill>
                <a:latin typeface="Verdana"/>
              </a:rPr>
              <a:t>www.fh-aachen.de</a:t>
            </a:r>
            <a:endParaRPr lang="de-DE" sz="1600" b="0" strike="noStrike" spc="-1"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ftr" idx="7"/>
          </p:nvPr>
        </p:nvSpPr>
        <p:spPr>
          <a:xfrm>
            <a:off x="287280" y="6551640"/>
            <a:ext cx="8063640" cy="21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>
            <a:lvl1pPr>
              <a:lnSpc>
                <a:spcPct val="100000"/>
              </a:lnSpc>
              <a:buNone/>
              <a:defRPr lang="de-DE" sz="800" b="1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de-DE" sz="800" b="1" strike="noStrike" spc="-1">
                <a:solidFill>
                  <a:srgbClr val="000000"/>
                </a:solidFill>
                <a:latin typeface="Arial"/>
              </a:rPr>
              <a:t>© FH AACHEN </a:t>
            </a:r>
            <a:r>
              <a:rPr lang="de-DE" sz="800" b="0" strike="noStrike" spc="-1">
                <a:solidFill>
                  <a:srgbClr val="000000"/>
                </a:solidFill>
                <a:latin typeface="Arial"/>
              </a:rPr>
              <a:t>UNIVERSITY OF APPLIED SCIENCES  |  FACHBEREICH ELEKTROTECHNIK UND INFORMATIONSTECHNIK  |  WWW.FH-AACHEN.DE</a:t>
            </a:r>
            <a:endParaRPr lang="de-DE" sz="800" b="0" strike="noStrike" spc="-1">
              <a:latin typeface="Times New Roman"/>
            </a:endParaRPr>
          </a:p>
        </p:txBody>
      </p:sp>
      <p:sp>
        <p:nvSpPr>
          <p:cNvPr id="196" name="Titel 1"/>
          <p:cNvSpPr/>
          <p:nvPr/>
        </p:nvSpPr>
        <p:spPr>
          <a:xfrm>
            <a:off x="3708000" y="1197000"/>
            <a:ext cx="1727640" cy="64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3200" b="0" strike="noStrike" spc="-1">
                <a:solidFill>
                  <a:srgbClr val="00B1AC"/>
                </a:solidFill>
                <a:latin typeface="Verdana"/>
                <a:ea typeface="DejaVu Sans"/>
              </a:rPr>
              <a:t>Fragen?</a:t>
            </a: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PO-2024-10-23</Template>
  <TotalTime>0</TotalTime>
  <Words>206</Words>
  <Application>Microsoft Office PowerPoint</Application>
  <PresentationFormat>On-screen Show (4:3)</PresentationFormat>
  <Paragraphs>64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Symbol</vt:lpstr>
      <vt:lpstr>Times New Roman</vt:lpstr>
      <vt:lpstr>Verdana</vt:lpstr>
      <vt:lpstr>Wingdings</vt:lpstr>
      <vt:lpstr>Office Theme</vt:lpstr>
      <vt:lpstr>Office Theme</vt:lpstr>
      <vt:lpstr>Office Theme</vt:lpstr>
      <vt:lpstr>Office Theme</vt:lpstr>
      <vt:lpstr>SWE – Gruppe B1 (A)  4.12.2024 PO</vt:lpstr>
      <vt:lpstr>Inhaltsverzeichnis</vt:lpstr>
      <vt:lpstr>Was haben wir seit letztem Termin erreicht? </vt:lpstr>
      <vt:lpstr>Herausforderungen</vt:lpstr>
      <vt:lpstr>Projektzeitplan </vt:lpstr>
      <vt:lpstr>Unsere Pläne bis zum nächsten Termin </vt:lpstr>
      <vt:lpstr>Ampelstatus</vt:lpstr>
      <vt:lpstr>Stundentabelle </vt:lpstr>
      <vt:lpstr>FH Aachen  Fachbereich Elektrotechnik und Informationstechnik  SWE – Gruppe B1 (A)  www.fh-aachen.de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SWE – Gruppe B1 (A)  23.10.2024 PO</dc:title>
  <dc:subject/>
  <dc:creator>Nathan Richenzhagen</dc:creator>
  <dc:description/>
  <cp:lastModifiedBy>Grief, Matthias</cp:lastModifiedBy>
  <cp:revision>70</cp:revision>
  <dcterms:created xsi:type="dcterms:W3CDTF">2024-10-21T11:45:56Z</dcterms:created>
  <dcterms:modified xsi:type="dcterms:W3CDTF">2024-12-05T14:46:00Z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Bildschirmpräsentation (4:3)</vt:lpwstr>
  </property>
  <property fmtid="{D5CDD505-2E9C-101B-9397-08002B2CF9AE}" pid="4" name="Slides">
    <vt:i4>8</vt:i4>
  </property>
</Properties>
</file>