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5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de-DE" sz="1400" b="0" strike="noStrike" spc="-1">
                <a:latin typeface="Times New Roman"/>
              </a:defRPr>
            </a:lvl1pPr>
          </a:lstStyle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de-DE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D7FE07D8-FC1B-4422-BC4E-8D961F566EE2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3B6218-988F-4EB9-ADB0-B19BF1AAAC54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2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1880" cy="372204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9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0AD5708-A288-4209-9E44-0F23BA5C65DE}" type="slidenum">
              <a:rPr lang="de-DE" sz="1200" b="0" strike="noStrike" spc="-1">
                <a:solidFill>
                  <a:srgbClr val="000000"/>
                </a:solidFill>
                <a:latin typeface="Arial"/>
              </a:rPr>
              <a:t>9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erade Verbindung 3"/>
          <p:cNvSpPr/>
          <p:nvPr/>
        </p:nvSpPr>
        <p:spPr>
          <a:xfrm>
            <a:off x="285480" y="1152360"/>
            <a:ext cx="8064720" cy="144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Gerade Verbindung 4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Textfeld 5"/>
          <p:cNvSpPr/>
          <p:nvPr/>
        </p:nvSpPr>
        <p:spPr>
          <a:xfrm>
            <a:off x="287280" y="6551640"/>
            <a:ext cx="827964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F2AC0D29-A09D-4653-8AEE-5155DBAD8359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06/11/24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0E086686-1319-403C-8BE0-0130101AAA58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45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erade Verbindung 3"/>
          <p:cNvSpPr/>
          <p:nvPr/>
        </p:nvSpPr>
        <p:spPr>
          <a:xfrm>
            <a:off x="285480" y="1152360"/>
            <a:ext cx="806436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erade Verbindung 4"/>
          <p:cNvSpPr/>
          <p:nvPr/>
        </p:nvSpPr>
        <p:spPr>
          <a:xfrm>
            <a:off x="287280" y="6516360"/>
            <a:ext cx="8064000" cy="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Textfeld 5"/>
          <p:cNvSpPr/>
          <p:nvPr/>
        </p:nvSpPr>
        <p:spPr>
          <a:xfrm>
            <a:off x="287280" y="6551640"/>
            <a:ext cx="8279280" cy="12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8077320" algn="r"/>
              </a:tabLst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UNIVERSITY OF APPLIED SCIENCES	</a:t>
            </a:r>
            <a:fld id="{502C21D4-7AC2-467D-B38A-27C26D1F78E4}" type="datetime3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06/11/24</a:t>
            </a:fld>
            <a:r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  |  </a:t>
            </a:r>
            <a:fld id="{EA812126-1670-45D3-9D2E-54839719C28C}" type="slidenum">
              <a:rPr lang="de-DE" sz="800" b="0" strike="noStrike" spc="-1">
                <a:solidFill>
                  <a:srgbClr val="000000"/>
                </a:solidFill>
                <a:latin typeface="Verdana"/>
                <a:ea typeface="DejaVu Sans"/>
              </a:rPr>
              <a:t>‹Nr.›</a:t>
            </a:fld>
            <a:endParaRPr lang="de-DE" sz="800" b="0" strike="noStrike" spc="-1">
              <a:latin typeface="Arial"/>
            </a:endParaRPr>
          </a:p>
        </p:txBody>
      </p:sp>
      <p:pic>
        <p:nvPicPr>
          <p:cNvPr id="87" name="Grafik 9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520" cy="172764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erade Verbindung 2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Gerade Verbindung 3"/>
          <p:cNvSpPr/>
          <p:nvPr/>
        </p:nvSpPr>
        <p:spPr>
          <a:xfrm>
            <a:off x="287280" y="6516360"/>
            <a:ext cx="8064360" cy="180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8" descr="FHAAC_RGB_oBL-r.jpg"/>
          <p:cNvPicPr/>
          <p:nvPr/>
        </p:nvPicPr>
        <p:blipFill>
          <a:blip r:embed="rId14"/>
          <a:stretch/>
        </p:blipFill>
        <p:spPr>
          <a:xfrm>
            <a:off x="8564400" y="287280"/>
            <a:ext cx="578880" cy="17280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ftr" idx="2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0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&lt;Fußzeile&gt;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40000" y="1989000"/>
            <a:ext cx="8063280" cy="208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4800" b="0" strike="noStrike" spc="-1" dirty="0">
                <a:solidFill>
                  <a:srgbClr val="00B1AC"/>
                </a:solidFill>
                <a:latin typeface="Verdana"/>
              </a:rPr>
              <a:t>SWE – Gruppe B1 (A)</a:t>
            </a:r>
            <a:br>
              <a:rPr sz="4800" dirty="0"/>
            </a:br>
            <a:br>
              <a:rPr sz="4800" dirty="0"/>
            </a:br>
            <a:r>
              <a:rPr lang="de-DE" sz="3200" spc="-1" dirty="0">
                <a:solidFill>
                  <a:srgbClr val="00B1AC"/>
                </a:solidFill>
                <a:latin typeface="Verdana"/>
              </a:rPr>
              <a:t>06</a:t>
            </a:r>
            <a:r>
              <a:rPr lang="de-DE" sz="3200" b="0" strike="noStrike" spc="-1" dirty="0">
                <a:solidFill>
                  <a:srgbClr val="00B1AC"/>
                </a:solidFill>
                <a:latin typeface="Verdana"/>
              </a:rPr>
              <a:t>.11.2024 PO</a:t>
            </a:r>
            <a:endParaRPr lang="de-DE" sz="3200" b="0" strike="noStrike" spc="-1" dirty="0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ftr" idx="6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Verdana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Verdana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  <a:p>
            <a:pPr>
              <a:lnSpc>
                <a:spcPct val="100000"/>
              </a:lnSpc>
              <a:buNone/>
            </a:pPr>
            <a:endParaRPr lang="de-DE" sz="800" b="0" strike="noStrike" spc="-1">
              <a:latin typeface="Times New Roman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ubTitle"/>
          </p:nvPr>
        </p:nvSpPr>
        <p:spPr>
          <a:xfrm>
            <a:off x="540000" y="5589360"/>
            <a:ext cx="8063280" cy="57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Nathan Richenzhagen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87280" y="287280"/>
            <a:ext cx="80636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Inhaltsverzeichnis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17520" y="1360440"/>
            <a:ext cx="8063640" cy="503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Projektzeitplan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Unsere Pläne bis zum nächsten Termin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Stundentabelle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Was haben wir seit letztem Termin erreicht?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13640" y="1484640"/>
            <a:ext cx="7811640" cy="4249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Aufbau des Backlogs in </a:t>
            </a:r>
            <a:r>
              <a:rPr lang="de-DE" sz="2400" b="0" strike="noStrike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GitLab</a:t>
            </a: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Strukturierung und Priorisierung.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Grobe Organisation über </a:t>
            </a:r>
            <a:r>
              <a:rPr lang="de-DE" sz="2400" b="0" strike="noStrike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GitLab</a:t>
            </a: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Milestones &amp; </a:t>
            </a:r>
            <a:r>
              <a:rPr lang="de-DE" sz="2400" b="0" strike="noStrike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Issues</a:t>
            </a:r>
            <a:r>
              <a:rPr lang="de-DE" sz="2400" b="0" strike="noStrike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wurde ausgebaut und spezifiziert.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Workflow für </a:t>
            </a:r>
            <a:r>
              <a:rPr lang="de-DE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Branches</a:t>
            </a: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und </a:t>
            </a:r>
            <a:r>
              <a:rPr lang="de-DE" sz="2400" spc="-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Merges</a:t>
            </a: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festgelegt</a:t>
            </a:r>
          </a:p>
          <a:p>
            <a:pPr marL="0" inden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None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-&gt; saubere Entwicklung und 		     		     nahtlose Integration sicherstellen</a:t>
            </a:r>
          </a:p>
          <a:p>
            <a:pPr marL="0" inden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None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-&gt; QM-Prozess eingebunden</a:t>
            </a:r>
          </a:p>
          <a:p>
            <a:pPr marL="343080" indent="-34308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400" spc="-1" dirty="0">
                <a:latin typeface="Verdana" panose="020B0604030504040204" pitchFamily="34" charset="0"/>
                <a:ea typeface="Verdana" panose="020B0604030504040204" pitchFamily="34" charset="0"/>
              </a:rPr>
              <a:t>Planung Zeitaufwände der Arbeitsschritte.</a:t>
            </a:r>
            <a:endParaRPr lang="de-DE" sz="2400" b="0" strike="noStrike" spc="-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Herausforderungen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288000" y="1702695"/>
            <a:ext cx="8063280" cy="4078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Zeitaufwand zu jedem Aufgabenpaket realistisch einschätzen und darauf aufbauen.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Einschätzung bis Abgabetermin sinnvoll einteilen.</a:t>
            </a: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de-DE" sz="2400" spc="-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Abdecken aller Funktionalitäten im Backlog</a:t>
            </a:r>
          </a:p>
          <a:p>
            <a:pPr marL="108000" indent="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None/>
            </a:pPr>
            <a:r>
              <a:rPr lang="de-DE" sz="2400" spc="-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-&gt; resultierende technische Aufgaben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Projektzeitplan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pic>
        <p:nvPicPr>
          <p:cNvPr id="184" name="Grafik 183"/>
          <p:cNvPicPr/>
          <p:nvPr/>
        </p:nvPicPr>
        <p:blipFill>
          <a:blip r:embed="rId2"/>
          <a:stretch/>
        </p:blipFill>
        <p:spPr>
          <a:xfrm>
            <a:off x="360" y="2160000"/>
            <a:ext cx="9143280" cy="377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Unsere Pläne bis zum nächsten Termin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286200" y="1412640"/>
            <a:ext cx="8063280" cy="4580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de-DE" sz="24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spc="-1" dirty="0">
                <a:solidFill>
                  <a:srgbClr val="000000"/>
                </a:solidFill>
                <a:latin typeface="Verdana"/>
              </a:rPr>
              <a:t>Nahezu vollständige Implementierung der Website</a:t>
            </a:r>
            <a:endParaRPr lang="de-DE" sz="2400" b="0" strike="noStrike" spc="-1" dirty="0">
              <a:solidFill>
                <a:srgbClr val="000000"/>
              </a:solidFill>
              <a:latin typeface="Verdana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de-DE" sz="2400" spc="-1" dirty="0">
              <a:solidFill>
                <a:srgbClr val="000000"/>
              </a:solidFill>
              <a:latin typeface="Verdana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Entwicklung des Produkts</a:t>
            </a:r>
            <a:endParaRPr lang="de-DE" sz="2400" b="0" strike="noStrike" spc="-1" dirty="0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Features hinzufügen</a:t>
            </a:r>
            <a:endParaRPr lang="de-DE" sz="2400" b="0" strike="noStrike" spc="-1" dirty="0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Verdana"/>
              </a:rPr>
              <a:t>Requirements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Verdana"/>
              </a:rPr>
              <a:t>umsetzen</a:t>
            </a:r>
            <a:endParaRPr lang="en-US" sz="2400" b="0" strike="noStrike" spc="-1" dirty="0">
              <a:solidFill>
                <a:srgbClr val="000000"/>
              </a:solidFill>
              <a:latin typeface="Verdana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tabLst>
                <a:tab pos="0" algn="l"/>
              </a:tabLst>
            </a:pPr>
            <a:r>
              <a:rPr lang="de-DE" sz="2400" b="0" strike="noStrike" spc="-1" dirty="0">
                <a:solidFill>
                  <a:srgbClr val="000000"/>
                </a:solidFill>
                <a:latin typeface="Verdana"/>
              </a:rPr>
              <a:t>Qualität sicherstellen </a:t>
            </a:r>
            <a:endParaRPr lang="de-DE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88000" y="288000"/>
            <a:ext cx="8062920" cy="7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Ampelstatus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3420000" y="1620000"/>
            <a:ext cx="1979280" cy="413928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Ellipse 188"/>
          <p:cNvSpPr/>
          <p:nvPr/>
        </p:nvSpPr>
        <p:spPr>
          <a:xfrm>
            <a:off x="3780000" y="1800000"/>
            <a:ext cx="1259280" cy="1259280"/>
          </a:xfrm>
          <a:prstGeom prst="ellipse">
            <a:avLst/>
          </a:prstGeom>
          <a:solidFill>
            <a:srgbClr val="FF4000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Ellipse 189"/>
          <p:cNvSpPr/>
          <p:nvPr/>
        </p:nvSpPr>
        <p:spPr>
          <a:xfrm>
            <a:off x="3780000" y="3060000"/>
            <a:ext cx="1259280" cy="1259280"/>
          </a:xfrm>
          <a:prstGeom prst="ellipse">
            <a:avLst/>
          </a:prstGeom>
          <a:solidFill>
            <a:srgbClr val="E6E905">
              <a:alpha val="20000"/>
            </a:srgbClr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1" name="Ellipse 190"/>
          <p:cNvSpPr/>
          <p:nvPr/>
        </p:nvSpPr>
        <p:spPr>
          <a:xfrm>
            <a:off x="3780000" y="4320000"/>
            <a:ext cx="1259280" cy="1259280"/>
          </a:xfrm>
          <a:prstGeom prst="ellipse">
            <a:avLst/>
          </a:prstGeom>
          <a:solidFill>
            <a:srgbClr val="81D41A"/>
          </a:solidFill>
          <a:ln w="10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288000" y="268920"/>
            <a:ext cx="8063280" cy="71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Verdana"/>
              </a:rPr>
              <a:t>Stundentabelle</a:t>
            </a:r>
            <a:br>
              <a:rPr sz="2400"/>
            </a:br>
            <a:endParaRPr lang="de-DE" sz="2400" b="0" strike="noStrike" spc="-1">
              <a:latin typeface="Arial"/>
            </a:endParaRPr>
          </a:p>
        </p:txBody>
      </p:sp>
      <p:graphicFrame>
        <p:nvGraphicFramePr>
          <p:cNvPr id="193" name="Tabelle 5"/>
          <p:cNvGraphicFramePr/>
          <p:nvPr>
            <p:extLst>
              <p:ext uri="{D42A27DB-BD31-4B8C-83A1-F6EECF244321}">
                <p14:modId xmlns:p14="http://schemas.microsoft.com/office/powerpoint/2010/main" val="810124727"/>
              </p:ext>
            </p:extLst>
          </p:nvPr>
        </p:nvGraphicFramePr>
        <p:xfrm>
          <a:off x="288000" y="1340640"/>
          <a:ext cx="8063640" cy="4824000"/>
        </p:xfrm>
        <a:graphic>
          <a:graphicData uri="http://schemas.openxmlformats.org/drawingml/2006/table">
            <a:tbl>
              <a:tblPr/>
              <a:tblGrid>
                <a:gridCol w="18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Rolle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Wochenstunden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1" strike="noStrike" spc="-1">
                          <a:solidFill>
                            <a:srgbClr val="FFFFFF"/>
                          </a:solidFill>
                          <a:latin typeface="Verdana"/>
                        </a:rPr>
                        <a:t>Gesamtstunden bisher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Grief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12,75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Richenzhagen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PO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4,25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12,25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Blommel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2,25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11,25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Hazinedar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QM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9,5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Dalmus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1,25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7,75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Awuklu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>
                          <a:solidFill>
                            <a:srgbClr val="000000"/>
                          </a:solidFill>
                          <a:latin typeface="Verdana"/>
                        </a:rPr>
                        <a:t>SM</a:t>
                      </a:r>
                      <a:endParaRPr lang="de-DE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0,5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15,5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48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12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de-DE" sz="1800" b="0" strike="noStrike" spc="-1" dirty="0">
                          <a:solidFill>
                            <a:srgbClr val="000000"/>
                          </a:solidFill>
                          <a:latin typeface="Verdana"/>
                        </a:rPr>
                        <a:t>Gesamt: 69</a:t>
                      </a:r>
                      <a:endParaRPr lang="de-DE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9640" y="4076640"/>
            <a:ext cx="8063640" cy="158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FH Aachen </a:t>
            </a: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Fachbereich Elektrotechnik und Informationstechnik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SWE – Gruppe B1 (A)</a:t>
            </a:r>
            <a:br>
              <a:rPr sz="1600"/>
            </a:br>
            <a:br>
              <a:rPr sz="1600"/>
            </a:br>
            <a:r>
              <a:rPr lang="de-DE" sz="1600" b="0" strike="noStrike" spc="-1">
                <a:solidFill>
                  <a:srgbClr val="000000"/>
                </a:solidFill>
                <a:latin typeface="Verdana"/>
              </a:rPr>
              <a:t>www.fh-aachen.de</a:t>
            </a:r>
            <a:endParaRPr lang="de-DE" sz="16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7"/>
          </p:nvPr>
        </p:nvSpPr>
        <p:spPr>
          <a:xfrm>
            <a:off x="287280" y="6551640"/>
            <a:ext cx="8063640" cy="2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>
            <a:lvl1pPr>
              <a:lnSpc>
                <a:spcPct val="100000"/>
              </a:lnSpc>
              <a:buNone/>
              <a:defRPr lang="de-DE" sz="800" b="1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800" b="1" strike="noStrike" spc="-1">
                <a:solidFill>
                  <a:srgbClr val="000000"/>
                </a:solidFill>
                <a:latin typeface="Arial"/>
              </a:rPr>
              <a:t>© FH AACHEN </a:t>
            </a:r>
            <a:r>
              <a:rPr lang="de-DE" sz="800" b="0" strike="noStrike" spc="-1">
                <a:solidFill>
                  <a:srgbClr val="000000"/>
                </a:solidFill>
                <a:latin typeface="Arial"/>
              </a:rPr>
              <a:t>UNIVERSITY OF APPLIED SCIENCES  |  FACHBEREICH ELEKTROTECHNIK UND INFORMATIONSTECHNIK  |  WWW.FH-AACHEN.DE</a:t>
            </a:r>
            <a:endParaRPr lang="de-DE" sz="800" b="0" strike="noStrike" spc="-1">
              <a:latin typeface="Times New Roman"/>
            </a:endParaRPr>
          </a:p>
        </p:txBody>
      </p:sp>
      <p:sp>
        <p:nvSpPr>
          <p:cNvPr id="196" name="Titel 1"/>
          <p:cNvSpPr/>
          <p:nvPr/>
        </p:nvSpPr>
        <p:spPr>
          <a:xfrm>
            <a:off x="3708000" y="1197000"/>
            <a:ext cx="1727640" cy="64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3200" b="0" strike="noStrike" spc="-1">
                <a:solidFill>
                  <a:srgbClr val="00B1AC"/>
                </a:solidFill>
                <a:latin typeface="Verdana"/>
                <a:ea typeface="DejaVu Sans"/>
              </a:rPr>
              <a:t>Fragen?</a:t>
            </a: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B1AC"/>
      </a:accent1>
      <a:accent2>
        <a:srgbClr val="13A39A"/>
      </a:accent2>
      <a:accent3>
        <a:srgbClr val="0C9088"/>
      </a:accent3>
      <a:accent4>
        <a:srgbClr val="006D68"/>
      </a:accent4>
      <a:accent5>
        <a:srgbClr val="004744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PO-2024-10-23</Template>
  <TotalTime>0</TotalTime>
  <Words>243</Words>
  <Application>Microsoft Office PowerPoint</Application>
  <PresentationFormat>Bildschirmpräsentation (4:3)</PresentationFormat>
  <Paragraphs>70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Arial</vt:lpstr>
      <vt:lpstr>Symbol</vt:lpstr>
      <vt:lpstr>Times New Roman</vt:lpstr>
      <vt:lpstr>Verdana</vt:lpstr>
      <vt:lpstr>Wingdings</vt:lpstr>
      <vt:lpstr>Office Theme</vt:lpstr>
      <vt:lpstr>Office Theme</vt:lpstr>
      <vt:lpstr>Office Theme</vt:lpstr>
      <vt:lpstr>Office Theme</vt:lpstr>
      <vt:lpstr>SWE – Gruppe B1 (A)  06.11.2024 PO</vt:lpstr>
      <vt:lpstr>Inhaltsverzeichnis</vt:lpstr>
      <vt:lpstr>Was haben wir seit letztem Termin erreicht? </vt:lpstr>
      <vt:lpstr>Herausforderungen</vt:lpstr>
      <vt:lpstr>Projektzeitplan </vt:lpstr>
      <vt:lpstr>Unsere Pläne bis zum nächsten Termin </vt:lpstr>
      <vt:lpstr>Ampelstatus</vt:lpstr>
      <vt:lpstr>Stundentabelle </vt:lpstr>
      <vt:lpstr>FH Aachen  Fachbereich Elektrotechnik und Informationstechnik  SWE – Gruppe B1 (A)  www.fh-aachen.de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 – Gruppe B1 (A)  23.10.2024 PO</dc:title>
  <dc:subject/>
  <dc:creator>Nathan Richenzhagen</dc:creator>
  <dc:description/>
  <cp:lastModifiedBy>Richenzhagen, Nathan</cp:lastModifiedBy>
  <cp:revision>50</cp:revision>
  <dcterms:created xsi:type="dcterms:W3CDTF">2024-10-21T11:45:56Z</dcterms:created>
  <dcterms:modified xsi:type="dcterms:W3CDTF">2024-11-06T13:56:50Z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Bildschirmpräsentation (4:3)</vt:lpwstr>
  </property>
  <property fmtid="{D5CDD505-2E9C-101B-9397-08002B2CF9AE}" pid="4" name="Slides">
    <vt:i4>8</vt:i4>
  </property>
</Properties>
</file>